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dp" ContentType="image/vnd.ms-photo"/>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7.svg" ContentType="image/svg+xml"/>
  <Override PartName="/ppt/media/image3.svg" ContentType="image/svg+xml"/>
  <Override PartName="/ppt/media/image42.svg" ContentType="image/svg+xml"/>
  <Override PartName="/ppt/media/image44.svg" ContentType="image/svg+xml"/>
  <Override PartName="/ppt/media/image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70" r:id="rId3"/>
    <p:sldMasterId id="2147483691" r:id="rId4"/>
  </p:sldMasterIdLst>
  <p:notesMasterIdLst>
    <p:notesMasterId r:id="rId6"/>
  </p:notesMasterIdLst>
  <p:sldIdLst>
    <p:sldId id="636" r:id="rId5"/>
    <p:sldId id="349" r:id="rId7"/>
    <p:sldId id="639" r:id="rId8"/>
    <p:sldId id="1801" r:id="rId9"/>
    <p:sldId id="1809" r:id="rId10"/>
    <p:sldId id="1810" r:id="rId11"/>
    <p:sldId id="1811" r:id="rId12"/>
    <p:sldId id="1812" r:id="rId13"/>
    <p:sldId id="1813" r:id="rId14"/>
    <p:sldId id="1814" r:id="rId15"/>
    <p:sldId id="1815" r:id="rId16"/>
    <p:sldId id="1798" r:id="rId17"/>
    <p:sldId id="1802" r:id="rId18"/>
    <p:sldId id="1806" r:id="rId19"/>
    <p:sldId id="1808" r:id="rId20"/>
    <p:sldId id="1816" r:id="rId21"/>
    <p:sldId id="1817" r:id="rId22"/>
    <p:sldId id="641" r:id="rId23"/>
    <p:sldId id="1818" r:id="rId24"/>
    <p:sldId id="334" r:id="rId25"/>
    <p:sldId id="317" r:id="rId26"/>
    <p:sldId id="303" r:id="rId27"/>
    <p:sldId id="302" r:id="rId28"/>
    <p:sldId id="1823" r:id="rId29"/>
    <p:sldId id="1819" r:id="rId30"/>
    <p:sldId id="1820" r:id="rId31"/>
    <p:sldId id="1822" r:id="rId32"/>
    <p:sldId id="624" r:id="rId33"/>
  </p:sldIdLst>
  <p:sldSz cx="12192000" cy="6858000"/>
  <p:notesSz cx="6858000" cy="9144000"/>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素材" id="{548E6020-DE2C-4A43-8C4A-E92BE1952416}">
          <p14:sldIdLst>
            <p14:sldId id="636"/>
            <p14:sldId id="349"/>
            <p14:sldId id="639"/>
            <p14:sldId id="1801"/>
            <p14:sldId id="1809"/>
            <p14:sldId id="1810"/>
            <p14:sldId id="1811"/>
            <p14:sldId id="1812"/>
            <p14:sldId id="1813"/>
            <p14:sldId id="1814"/>
            <p14:sldId id="1815"/>
            <p14:sldId id="1798"/>
            <p14:sldId id="1802"/>
            <p14:sldId id="1806"/>
            <p14:sldId id="1808"/>
            <p14:sldId id="1816"/>
            <p14:sldId id="1817"/>
            <p14:sldId id="641"/>
            <p14:sldId id="1818"/>
            <p14:sldId id="334"/>
            <p14:sldId id="317"/>
            <p14:sldId id="303"/>
            <p14:sldId id="302"/>
            <p14:sldId id="1823"/>
            <p14:sldId id="1819"/>
            <p14:sldId id="1820"/>
            <p14:sldId id="1822"/>
            <p14:sldId id="624"/>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伟洲" initials="杨" lastIdx="1" clrIdx="0"/>
  <p:cmAuthor id="2" name="Fish Zheng" initials="FZ"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A0001"/>
    <a:srgbClr val="A6A6A6"/>
    <a:srgbClr val="FFE1E1"/>
    <a:srgbClr val="BFBFBF"/>
    <a:srgbClr val="CEAB6E"/>
    <a:srgbClr val="B1B1B1"/>
    <a:srgbClr val="063771"/>
    <a:srgbClr val="222A35"/>
    <a:srgbClr val="A23341"/>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7" autoAdjust="0"/>
    <p:restoredTop sz="87257" autoAdjust="0"/>
  </p:normalViewPr>
  <p:slideViewPr>
    <p:cSldViewPr snapToGrid="0">
      <p:cViewPr varScale="1">
        <p:scale>
          <a:sx n="96" d="100"/>
          <a:sy n="96" d="100"/>
        </p:scale>
        <p:origin x="1032" y="90"/>
      </p:cViewPr>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6" d="100"/>
        <a:sy n="66" d="100"/>
      </p:scale>
      <p:origin x="0" y="-4118"/>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8" Type="http://schemas.openxmlformats.org/officeDocument/2006/relationships/tags" Target="tags/tag43.xml"/><Relationship Id="rId37" Type="http://schemas.openxmlformats.org/officeDocument/2006/relationships/commentAuthors" Target="commentAuthors.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99999-22BB-4EB1-820B-6F546983B52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A75D99-2AE7-49F1-BB03-59E2BF5579C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baike.baidu.com/item/%E9%87%91%E8%9E%8D%E5%B7%A5%E7%A8%8B/2578?fr=aladdin" TargetMode="External"/><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bilibili.com/read/cv20332564/" TargetMode="External"/><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hlinkClick r:id="rId3"/>
              </a:rPr>
              <a:t>金融工程（经济管理类术语）</a:t>
            </a:r>
            <a:r>
              <a:rPr lang="en-US" altLang="zh-CN" dirty="0">
                <a:hlinkClick r:id="rId3"/>
              </a:rPr>
              <a:t>_</a:t>
            </a:r>
            <a:r>
              <a:rPr lang="zh-CN" altLang="en-US" dirty="0">
                <a:hlinkClick r:id="rId3"/>
              </a:rPr>
              <a:t>百度百科 </a:t>
            </a:r>
            <a:r>
              <a:rPr lang="en-US" altLang="zh-CN" dirty="0">
                <a:hlinkClick r:id="rId3"/>
              </a:rPr>
              <a:t>(baidu.com)</a:t>
            </a: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hlinkClick r:id="rId3"/>
              </a:rPr>
              <a:t>战后资本主义世界经济体系 </a:t>
            </a:r>
            <a:r>
              <a:rPr lang="en-US" altLang="zh-CN" dirty="0">
                <a:hlinkClick r:id="rId3"/>
              </a:rPr>
              <a:t>- </a:t>
            </a:r>
            <a:r>
              <a:rPr lang="zh-CN" altLang="en-US" dirty="0">
                <a:hlinkClick r:id="rId3"/>
              </a:rPr>
              <a:t>哔哩哔哩 </a:t>
            </a:r>
            <a:r>
              <a:rPr lang="en-US" altLang="zh-CN" dirty="0">
                <a:hlinkClick r:id="rId3"/>
              </a:rPr>
              <a:t>(bilibili.com)</a:t>
            </a: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b="0" kern="100" dirty="0">
                <a:effectLst/>
                <a:latin typeface="等线" panose="02010600030101010101" pitchFamily="2" charset="-122"/>
                <a:ea typeface="楷体" panose="02010609060101010101" pitchFamily="49" charset="-122"/>
                <a:cs typeface="Times New Roman" panose="02020603050405020304" pitchFamily="18" charset="0"/>
              </a:rPr>
              <a:t>特里芬难题：由于美元与黄金挂钩，而其他国家的货币与美元挂钩，美元虽然取得了国际核心货币的地位，但是各国为了发展国际贸易，必须用美元作为结算与储备货币，这样就会导致流出美国的货币在海外不断沉淀，对美国国际收支来说就会发生长期逆差；而美元作为国际货币核心的前提是必须保持美元币值稳定，这又要求美国必须是一个国际贸易收支长期顺差国。这两个要求互相矛盾，因此是一个悖论。）</a:t>
            </a:r>
            <a:endParaRPr lang="zh-CN" altLang="zh-CN" sz="1200" b="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image" Target="../media/image4.emf"/><Relationship Id="rId3"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endPar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endParaRP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endPar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endParaRP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endParaRPr lang="zh-CN" altLang="en-US" dirty="0"/>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endParaRPr lang="zh-CN" altLang="en-US" dirty="0"/>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20204"/>
                <a:ea typeface="微软雅黑" panose="020B0503020204020204" pitchFamily="34" charset="-122"/>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endParaRPr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endParaRPr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endParaRPr lang="zh-CN" altLang="en-US" dirty="0"/>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endParaRPr lang="zh-CN" altLang="en-US" dirty="0"/>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20204"/>
                <a:ea typeface="微软雅黑" panose="020B0503020204020204" pitchFamily="34" charset="-122"/>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aphicFrame>
        <p:nvGraphicFramePr>
          <p:cNvPr id="4" name="think-cell data - do not delete"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 name="think-cell 幻灯片" r:id="rId3" imgW="5080" imgH="5080" progId="TCLayout.ActiveDocument.1">
                  <p:embed/>
                </p:oleObj>
              </mc:Choice>
              <mc:Fallback>
                <p:oleObj name="think-cell 幻灯片" r:id="rId3" imgW="5080" imgH="5080" progId="TCLayout.ActiveDocument.1">
                  <p:embed/>
                  <p:pic>
                    <p:nvPicPr>
                      <p:cNvPr id="0" name="图片 1"/>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vert="horz">
            <a:normAutofit/>
          </a:bodyPr>
          <a:lstStyle>
            <a:lvl1pPr algn="l" defTabSz="914400" rtl="0" eaLnBrk="1" latinLnBrk="0" hangingPunct="1">
              <a:lnSpc>
                <a:spcPct val="90000"/>
              </a:lnSpc>
              <a:spcBef>
                <a:spcPct val="0"/>
              </a:spcBef>
              <a:buNone/>
              <a:defRPr lang="zh-CN" altLang="en-US" sz="18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br>
              <a:rPr lang="en-US" altLang="zh-CN" dirty="0"/>
            </a:br>
            <a:r>
              <a:rPr lang="en-US" altLang="zh-CN" dirty="0"/>
              <a:t>xxx</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6" Type="http://schemas.openxmlformats.org/officeDocument/2006/relationships/theme" Target="../theme/theme1.xml"/><Relationship Id="rId25" Type="http://schemas.openxmlformats.org/officeDocument/2006/relationships/vmlDrawing" Target="../drawings/vmlDrawing2.vml"/><Relationship Id="rId24" Type="http://schemas.openxmlformats.org/officeDocument/2006/relationships/image" Target="../media/image4.emf"/><Relationship Id="rId23" Type="http://schemas.openxmlformats.org/officeDocument/2006/relationships/oleObject" Target="../embeddings/oleObject2.bin"/><Relationship Id="rId22" Type="http://schemas.openxmlformats.org/officeDocument/2006/relationships/tags" Target="../tags/tag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0.xml"/><Relationship Id="rId8" Type="http://schemas.openxmlformats.org/officeDocument/2006/relationships/slideLayout" Target="../slideLayouts/slideLayout29.xml"/><Relationship Id="rId7" Type="http://schemas.openxmlformats.org/officeDocument/2006/relationships/slideLayout" Target="../slideLayouts/slideLayout28.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 Id="rId3" Type="http://schemas.openxmlformats.org/officeDocument/2006/relationships/slideLayout" Target="../slideLayouts/slideLayout24.xml"/><Relationship Id="rId25" Type="http://schemas.openxmlformats.org/officeDocument/2006/relationships/theme" Target="../theme/theme2.xml"/><Relationship Id="rId24" Type="http://schemas.openxmlformats.org/officeDocument/2006/relationships/vmlDrawing" Target="../drawings/vmlDrawing3.vml"/><Relationship Id="rId23" Type="http://schemas.openxmlformats.org/officeDocument/2006/relationships/image" Target="../media/image4.emf"/><Relationship Id="rId22" Type="http://schemas.openxmlformats.org/officeDocument/2006/relationships/oleObject" Target="../embeddings/oleObject3.bin"/><Relationship Id="rId21" Type="http://schemas.openxmlformats.org/officeDocument/2006/relationships/tags" Target="../tags/tag3.xml"/><Relationship Id="rId20" Type="http://schemas.openxmlformats.org/officeDocument/2006/relationships/slideLayout" Target="../slideLayouts/slideLayout41.xml"/><Relationship Id="rId2" Type="http://schemas.openxmlformats.org/officeDocument/2006/relationships/slideLayout" Target="../slideLayouts/slideLayout23.xml"/><Relationship Id="rId19" Type="http://schemas.openxmlformats.org/officeDocument/2006/relationships/slideLayout" Target="../slideLayouts/slideLayout40.xml"/><Relationship Id="rId18" Type="http://schemas.openxmlformats.org/officeDocument/2006/relationships/slideLayout" Target="../slideLayouts/slideLayout39.xml"/><Relationship Id="rId17" Type="http://schemas.openxmlformats.org/officeDocument/2006/relationships/slideLayout" Target="../slideLayouts/slideLayout38.xml"/><Relationship Id="rId16" Type="http://schemas.openxmlformats.org/officeDocument/2006/relationships/slideLayout" Target="../slideLayouts/slideLayout37.xml"/><Relationship Id="rId15" Type="http://schemas.openxmlformats.org/officeDocument/2006/relationships/slideLayout" Target="../slideLayouts/slideLayout36.xml"/><Relationship Id="rId14" Type="http://schemas.openxmlformats.org/officeDocument/2006/relationships/slideLayout" Target="../slideLayouts/slideLayout35.xml"/><Relationship Id="rId13" Type="http://schemas.openxmlformats.org/officeDocument/2006/relationships/slideLayout" Target="../slideLayouts/slideLayout34.xml"/><Relationship Id="rId12" Type="http://schemas.openxmlformats.org/officeDocument/2006/relationships/slideLayout" Target="../slideLayouts/slideLayout33.xml"/><Relationship Id="rId11" Type="http://schemas.openxmlformats.org/officeDocument/2006/relationships/slideLayout" Target="../slideLayouts/slideLayout32.xml"/><Relationship Id="rId10" Type="http://schemas.openxmlformats.org/officeDocument/2006/relationships/slideLayout" Target="../slideLayouts/slideLayout31.xml"/><Relationship Id="rId1"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6" Type="http://schemas.openxmlformats.org/officeDocument/2006/relationships/theme" Target="../theme/theme3.xml"/><Relationship Id="rId5" Type="http://schemas.openxmlformats.org/officeDocument/2006/relationships/vmlDrawing" Target="../drawings/vmlDrawing4.vml"/><Relationship Id="rId4" Type="http://schemas.openxmlformats.org/officeDocument/2006/relationships/image" Target="../media/image4.emf"/><Relationship Id="rId3" Type="http://schemas.openxmlformats.org/officeDocument/2006/relationships/oleObject" Target="../embeddings/oleObject4.bin"/><Relationship Id="rId2" Type="http://schemas.openxmlformats.org/officeDocument/2006/relationships/tags" Target="../tags/tag4.xml"/><Relationship Id="rId1"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think-cell data - do not delete" hidden="1"/>
          <p:cNvGraphicFramePr>
            <a:graphicFrameLocks noChangeAspect="1"/>
          </p:cNvGraphicFramePr>
          <p:nvPr userDrawn="1">
            <p:custDataLst>
              <p:tags r:id="rId2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 name="think-cell 幻灯片" r:id="rId23" imgW="5080" imgH="5080" progId="TCLayout.ActiveDocument.1">
                  <p:embed/>
                </p:oleObj>
              </mc:Choice>
              <mc:Fallback>
                <p:oleObj name="think-cell 幻灯片" r:id="rId23" imgW="5080" imgH="5080" progId="TCLayout.ActiveDocument.1">
                  <p:embed/>
                  <p:pic>
                    <p:nvPicPr>
                      <p:cNvPr id="0" name="图片 1"/>
                      <p:cNvPicPr/>
                      <p:nvPr/>
                    </p:nvPicPr>
                    <p:blipFill>
                      <a:blip r:embed="rId24"/>
                      <a:stretch>
                        <a:fillRect/>
                      </a:stretch>
                    </p:blipFill>
                    <p:spPr>
                      <a:xfrm>
                        <a:off x="1588" y="1588"/>
                        <a:ext cx="1588" cy="1588"/>
                      </a:xfrm>
                      <a:prstGeom prst="rect">
                        <a:avLst/>
                      </a:prstGeom>
                    </p:spPr>
                  </p:pic>
                </p:oleObj>
              </mc:Fallback>
            </mc:AlternateContent>
          </a:graphicData>
        </a:graphic>
      </p:graphicFrame>
      <p:sp>
        <p:nvSpPr>
          <p:cNvPr id="3"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5" name="文本占位符 4"/>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think-cell data - do not delete" hidden="1"/>
          <p:cNvGraphicFramePr>
            <a:graphicFrameLocks noChangeAspect="1"/>
          </p:cNvGraphicFramePr>
          <p:nvPr userDrawn="1">
            <p:custDataLst>
              <p:tags r:id="rId2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 name="think-cell 幻灯片" r:id="rId22" imgW="5080" imgH="5080" progId="TCLayout.ActiveDocument.1">
                  <p:embed/>
                </p:oleObj>
              </mc:Choice>
              <mc:Fallback>
                <p:oleObj name="think-cell 幻灯片" r:id="rId22" imgW="5080" imgH="5080" progId="TCLayout.ActiveDocument.1">
                  <p:embed/>
                  <p:pic>
                    <p:nvPicPr>
                      <p:cNvPr id="0" name="图片 1"/>
                      <p:cNvPicPr/>
                      <p:nvPr/>
                    </p:nvPicPr>
                    <p:blipFill>
                      <a:blip r:embed="rId23"/>
                      <a:stretch>
                        <a:fillRect/>
                      </a:stretch>
                    </p:blipFill>
                    <p:spPr>
                      <a:xfrm>
                        <a:off x="1588" y="1588"/>
                        <a:ext cx="1588" cy="1588"/>
                      </a:xfrm>
                      <a:prstGeom prst="rect">
                        <a:avLst/>
                      </a:prstGeom>
                    </p:spPr>
                  </p:pic>
                </p:oleObj>
              </mc:Fallback>
            </mc:AlternateContent>
          </a:graphicData>
        </a:graphic>
      </p:graphicFrame>
      <p:sp>
        <p:nvSpPr>
          <p:cNvPr id="3"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5" name="文本占位符 4"/>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think-cell data - do not delete"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 name="think-cell 幻灯片" r:id="rId3" imgW="5080" imgH="5080" progId="TCLayout.ActiveDocument.1">
                  <p:embed/>
                </p:oleObj>
              </mc:Choice>
              <mc:Fallback>
                <p:oleObj name="think-cell 幻灯片" r:id="rId3" imgW="5080" imgH="5080" progId="TCLayout.ActiveDocument.1">
                  <p:embed/>
                  <p:pic>
                    <p:nvPicPr>
                      <p:cNvPr id="0" name="图片 2"/>
                      <p:cNvPicPr/>
                      <p:nvPr/>
                    </p:nvPicPr>
                    <p:blipFill>
                      <a:blip r:embed="rId4"/>
                      <a:stretch>
                        <a:fillRect/>
                      </a:stretch>
                    </p:blipFill>
                    <p:spPr>
                      <a:xfrm>
                        <a:off x="1588" y="1588"/>
                        <a:ext cx="1588" cy="1588"/>
                      </a:xfrm>
                      <a:prstGeom prst="rect">
                        <a:avLst/>
                      </a:prstGeom>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9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vmlDrawing" Target="../drawings/vmlDrawing12.vml"/><Relationship Id="rId4" Type="http://schemas.openxmlformats.org/officeDocument/2006/relationships/slideLayout" Target="../slideLayouts/slideLayout21.xml"/><Relationship Id="rId3" Type="http://schemas.openxmlformats.org/officeDocument/2006/relationships/image" Target="../media/image4.emf"/><Relationship Id="rId2" Type="http://schemas.openxmlformats.org/officeDocument/2006/relationships/oleObject" Target="../embeddings/oleObject12.bin"/><Relationship Id="rId1" Type="http://schemas.openxmlformats.org/officeDocument/2006/relationships/tags" Target="../tags/tag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vmlDrawing" Target="../drawings/vmlDrawing13.vml"/><Relationship Id="rId7" Type="http://schemas.openxmlformats.org/officeDocument/2006/relationships/slideLayout" Target="../slideLayouts/slideLayout21.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4.emf"/><Relationship Id="rId2" Type="http://schemas.openxmlformats.org/officeDocument/2006/relationships/oleObject" Target="../embeddings/oleObject13.bin"/><Relationship Id="rId1" Type="http://schemas.openxmlformats.org/officeDocument/2006/relationships/tags" Target="../tags/tag27.xml"/></Relationships>
</file>

<file path=ppt/slides/_rels/slide13.xml.rels><?xml version="1.0" encoding="UTF-8" standalone="yes"?>
<Relationships xmlns="http://schemas.openxmlformats.org/package/2006/relationships"><Relationship Id="rId9" Type="http://schemas.openxmlformats.org/officeDocument/2006/relationships/vmlDrawing" Target="../drawings/vmlDrawing14.vml"/><Relationship Id="rId8" Type="http://schemas.openxmlformats.org/officeDocument/2006/relationships/slideLayout" Target="../slideLayouts/slideLayout21.xml"/><Relationship Id="rId7" Type="http://schemas.openxmlformats.org/officeDocument/2006/relationships/image" Target="../media/image20.png"/><Relationship Id="rId6" Type="http://schemas.openxmlformats.org/officeDocument/2006/relationships/tags" Target="../tags/tag29.xml"/><Relationship Id="rId5" Type="http://schemas.openxmlformats.org/officeDocument/2006/relationships/image" Target="../media/image19.jpeg"/><Relationship Id="rId4" Type="http://schemas.openxmlformats.org/officeDocument/2006/relationships/image" Target="../media/image18.jpeg"/><Relationship Id="rId3" Type="http://schemas.openxmlformats.org/officeDocument/2006/relationships/image" Target="../media/image4.emf"/><Relationship Id="rId2" Type="http://schemas.openxmlformats.org/officeDocument/2006/relationships/oleObject" Target="../embeddings/oleObject14.bin"/><Relationship Id="rId10" Type="http://schemas.openxmlformats.org/officeDocument/2006/relationships/notesSlide" Target="../notesSlides/notesSlide11.xml"/><Relationship Id="rId1" Type="http://schemas.openxmlformats.org/officeDocument/2006/relationships/tags" Target="../tags/tag28.xm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vmlDrawing" Target="../drawings/vmlDrawing15.vml"/><Relationship Id="rId6" Type="http://schemas.openxmlformats.org/officeDocument/2006/relationships/slideLayout" Target="../slideLayouts/slideLayout21.xml"/><Relationship Id="rId5" Type="http://schemas.openxmlformats.org/officeDocument/2006/relationships/image" Target="../media/image22.jpeg"/><Relationship Id="rId4" Type="http://schemas.openxmlformats.org/officeDocument/2006/relationships/image" Target="../media/image21.jpeg"/><Relationship Id="rId3" Type="http://schemas.openxmlformats.org/officeDocument/2006/relationships/image" Target="../media/image4.emf"/><Relationship Id="rId2" Type="http://schemas.openxmlformats.org/officeDocument/2006/relationships/oleObject" Target="../embeddings/oleObject15.bin"/><Relationship Id="rId1" Type="http://schemas.openxmlformats.org/officeDocument/2006/relationships/tags" Target="../tags/tag30.xml"/></Relationships>
</file>

<file path=ppt/slides/_rels/slide15.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vmlDrawing" Target="../drawings/vmlDrawing16.vml"/><Relationship Id="rId7" Type="http://schemas.openxmlformats.org/officeDocument/2006/relationships/slideLayout" Target="../slideLayouts/slideLayout21.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 Id="rId3" Type="http://schemas.openxmlformats.org/officeDocument/2006/relationships/image" Target="../media/image4.emf"/><Relationship Id="rId2" Type="http://schemas.openxmlformats.org/officeDocument/2006/relationships/oleObject" Target="../embeddings/oleObject16.bin"/><Relationship Id="rId1" Type="http://schemas.openxmlformats.org/officeDocument/2006/relationships/tags" Target="../tags/tag31.xml"/></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vmlDrawing" Target="../drawings/vmlDrawing17.vml"/><Relationship Id="rId5" Type="http://schemas.openxmlformats.org/officeDocument/2006/relationships/slideLayout" Target="../slideLayouts/slideLayout21.xml"/><Relationship Id="rId4" Type="http://schemas.openxmlformats.org/officeDocument/2006/relationships/image" Target="../media/image26.jpeg"/><Relationship Id="rId3" Type="http://schemas.openxmlformats.org/officeDocument/2006/relationships/image" Target="../media/image4.emf"/><Relationship Id="rId2" Type="http://schemas.openxmlformats.org/officeDocument/2006/relationships/oleObject" Target="../embeddings/oleObject17.bin"/><Relationship Id="rId1" Type="http://schemas.openxmlformats.org/officeDocument/2006/relationships/tags" Target="../tags/tag32.xml"/></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vmlDrawing" Target="../drawings/vmlDrawing18.vml"/><Relationship Id="rId5" Type="http://schemas.openxmlformats.org/officeDocument/2006/relationships/slideLayout" Target="../slideLayouts/slideLayout21.xml"/><Relationship Id="rId4" Type="http://schemas.openxmlformats.org/officeDocument/2006/relationships/image" Target="../media/image27.jpeg"/><Relationship Id="rId3" Type="http://schemas.openxmlformats.org/officeDocument/2006/relationships/image" Target="../media/image4.emf"/><Relationship Id="rId2" Type="http://schemas.openxmlformats.org/officeDocument/2006/relationships/oleObject" Target="../embeddings/oleObject18.bin"/><Relationship Id="rId1" Type="http://schemas.openxmlformats.org/officeDocument/2006/relationships/tags" Target="../tags/tag33.xml"/></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vmlDrawing" Target="../drawings/vmlDrawing19.vml"/><Relationship Id="rId5" Type="http://schemas.openxmlformats.org/officeDocument/2006/relationships/slideLayout" Target="../slideLayouts/slideLayout10.xml"/><Relationship Id="rId4" Type="http://schemas.openxmlformats.org/officeDocument/2006/relationships/image" Target="../media/image28.jpeg"/><Relationship Id="rId3" Type="http://schemas.openxmlformats.org/officeDocument/2006/relationships/image" Target="../media/image4.emf"/><Relationship Id="rId2" Type="http://schemas.openxmlformats.org/officeDocument/2006/relationships/oleObject" Target="../embeddings/oleObject19.bin"/><Relationship Id="rId1" Type="http://schemas.openxmlformats.org/officeDocument/2006/relationships/tags" Target="../tags/tag3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vmlDrawing" Target="../drawings/vmlDrawing20.vml"/><Relationship Id="rId4" Type="http://schemas.openxmlformats.org/officeDocument/2006/relationships/slideLayout" Target="../slideLayouts/slideLayout21.xml"/><Relationship Id="rId3" Type="http://schemas.openxmlformats.org/officeDocument/2006/relationships/image" Target="../media/image4.emf"/><Relationship Id="rId2" Type="http://schemas.openxmlformats.org/officeDocument/2006/relationships/oleObject" Target="../embeddings/oleObject20.bin"/><Relationship Id="rId1" Type="http://schemas.openxmlformats.org/officeDocument/2006/relationships/tags" Target="../tags/tag35.xml"/></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vmlDrawing" Target="../drawings/vmlDrawing21.vml"/><Relationship Id="rId6" Type="http://schemas.openxmlformats.org/officeDocument/2006/relationships/slideLayout" Target="../slideLayouts/slideLayout21.xml"/><Relationship Id="rId5" Type="http://schemas.openxmlformats.org/officeDocument/2006/relationships/image" Target="../media/image30.jpeg"/><Relationship Id="rId4" Type="http://schemas.openxmlformats.org/officeDocument/2006/relationships/image" Target="../media/image29.jpeg"/><Relationship Id="rId3" Type="http://schemas.openxmlformats.org/officeDocument/2006/relationships/image" Target="../media/image4.emf"/><Relationship Id="rId2" Type="http://schemas.openxmlformats.org/officeDocument/2006/relationships/oleObject" Target="../embeddings/oleObject21.bin"/><Relationship Id="rId1" Type="http://schemas.openxmlformats.org/officeDocument/2006/relationships/tags" Target="../tags/tag36.xml"/></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0.xml"/><Relationship Id="rId7" Type="http://schemas.openxmlformats.org/officeDocument/2006/relationships/vmlDrawing" Target="../drawings/vmlDrawing22.vml"/><Relationship Id="rId6" Type="http://schemas.openxmlformats.org/officeDocument/2006/relationships/slideLayout" Target="../slideLayouts/slideLayout15.xml"/><Relationship Id="rId5" Type="http://schemas.microsoft.com/office/2007/relationships/hdphoto" Target="../media/image32.wdp"/><Relationship Id="rId4" Type="http://schemas.openxmlformats.org/officeDocument/2006/relationships/image" Target="../media/image31.png"/><Relationship Id="rId3" Type="http://schemas.openxmlformats.org/officeDocument/2006/relationships/image" Target="../media/image4.emf"/><Relationship Id="rId2" Type="http://schemas.openxmlformats.org/officeDocument/2006/relationships/oleObject" Target="../embeddings/oleObject22.bin"/><Relationship Id="rId1" Type="http://schemas.openxmlformats.org/officeDocument/2006/relationships/tags" Target="../tags/tag37.xml"/></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vmlDrawing" Target="../drawings/vmlDrawing23.vml"/><Relationship Id="rId5" Type="http://schemas.openxmlformats.org/officeDocument/2006/relationships/slideLayout" Target="../slideLayouts/slideLayout7.xml"/><Relationship Id="rId4" Type="http://schemas.openxmlformats.org/officeDocument/2006/relationships/image" Target="../media/image33.jpeg"/><Relationship Id="rId3" Type="http://schemas.openxmlformats.org/officeDocument/2006/relationships/image" Target="../media/image4.emf"/><Relationship Id="rId2" Type="http://schemas.openxmlformats.org/officeDocument/2006/relationships/oleObject" Target="../embeddings/oleObject23.bin"/><Relationship Id="rId1" Type="http://schemas.openxmlformats.org/officeDocument/2006/relationships/tags" Target="../tags/tag38.xml"/></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vmlDrawing" Target="../drawings/vmlDrawing24.vml"/><Relationship Id="rId4" Type="http://schemas.openxmlformats.org/officeDocument/2006/relationships/slideLayout" Target="../slideLayouts/slideLayout21.xml"/><Relationship Id="rId3" Type="http://schemas.openxmlformats.org/officeDocument/2006/relationships/image" Target="../media/image4.emf"/><Relationship Id="rId2" Type="http://schemas.openxmlformats.org/officeDocument/2006/relationships/oleObject" Target="../embeddings/oleObject24.bin"/><Relationship Id="rId1" Type="http://schemas.openxmlformats.org/officeDocument/2006/relationships/tags" Target="../tags/tag39.xml"/></Relationships>
</file>

<file path=ppt/slides/_rels/slide25.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image" Target="../media/image38.png"/><Relationship Id="rId7" Type="http://schemas.openxmlformats.org/officeDocument/2006/relationships/image" Target="../media/image37.png"/><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4.emf"/><Relationship Id="rId2" Type="http://schemas.openxmlformats.org/officeDocument/2006/relationships/oleObject" Target="../embeddings/oleObject25.bin"/><Relationship Id="rId12" Type="http://schemas.openxmlformats.org/officeDocument/2006/relationships/notesSlide" Target="../notesSlides/notesSlide23.xml"/><Relationship Id="rId11" Type="http://schemas.openxmlformats.org/officeDocument/2006/relationships/vmlDrawing" Target="../drawings/vmlDrawing25.vml"/><Relationship Id="rId10" Type="http://schemas.openxmlformats.org/officeDocument/2006/relationships/slideLayout" Target="../slideLayouts/slideLayout21.xml"/><Relationship Id="rId1" Type="http://schemas.openxmlformats.org/officeDocument/2006/relationships/tags" Target="../tags/tag40.xml"/></Relationships>
</file>

<file path=ppt/slides/_rels/slide26.xml.rels><?xml version="1.0" encoding="UTF-8" standalone="yes"?>
<Relationships xmlns="http://schemas.openxmlformats.org/package/2006/relationships"><Relationship Id="rId9" Type="http://schemas.openxmlformats.org/officeDocument/2006/relationships/image" Target="../media/image45.jpeg"/><Relationship Id="rId8" Type="http://schemas.openxmlformats.org/officeDocument/2006/relationships/image" Target="../media/image44.svg"/><Relationship Id="rId7" Type="http://schemas.openxmlformats.org/officeDocument/2006/relationships/image" Target="../media/image43.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jpeg"/><Relationship Id="rId3" Type="http://schemas.openxmlformats.org/officeDocument/2006/relationships/image" Target="../media/image4.emf"/><Relationship Id="rId2" Type="http://schemas.openxmlformats.org/officeDocument/2006/relationships/oleObject" Target="../embeddings/oleObject26.bin"/><Relationship Id="rId12" Type="http://schemas.openxmlformats.org/officeDocument/2006/relationships/notesSlide" Target="../notesSlides/notesSlide24.xml"/><Relationship Id="rId11" Type="http://schemas.openxmlformats.org/officeDocument/2006/relationships/vmlDrawing" Target="../drawings/vmlDrawing26.vml"/><Relationship Id="rId10" Type="http://schemas.openxmlformats.org/officeDocument/2006/relationships/slideLayout" Target="../slideLayouts/slideLayout21.xml"/><Relationship Id="rId1" Type="http://schemas.openxmlformats.org/officeDocument/2006/relationships/tags" Target="../tags/tag41.xml"/></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vmlDrawing" Target="../drawings/vmlDrawing27.vml"/><Relationship Id="rId4" Type="http://schemas.openxmlformats.org/officeDocument/2006/relationships/slideLayout" Target="../slideLayouts/slideLayout21.xml"/><Relationship Id="rId3" Type="http://schemas.openxmlformats.org/officeDocument/2006/relationships/image" Target="../media/image4.emf"/><Relationship Id="rId2" Type="http://schemas.openxmlformats.org/officeDocument/2006/relationships/oleObject" Target="../embeddings/oleObject27.bin"/><Relationship Id="rId1" Type="http://schemas.openxmlformats.org/officeDocument/2006/relationships/tags" Target="../tags/tag4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9" Type="http://schemas.openxmlformats.org/officeDocument/2006/relationships/vmlDrawing" Target="../drawings/vmlDrawing5.vml"/><Relationship Id="rId8" Type="http://schemas.openxmlformats.org/officeDocument/2006/relationships/slideLayout" Target="../slideLayouts/slideLayout8.xml"/><Relationship Id="rId7" Type="http://schemas.openxmlformats.org/officeDocument/2006/relationships/tags" Target="../tags/tag6.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emf"/><Relationship Id="rId2" Type="http://schemas.openxmlformats.org/officeDocument/2006/relationships/oleObject" Target="../embeddings/oleObject5.bin"/><Relationship Id="rId10" Type="http://schemas.openxmlformats.org/officeDocument/2006/relationships/notesSlide" Target="../notesSlides/notesSlide3.xml"/><Relationship Id="rId1" Type="http://schemas.openxmlformats.org/officeDocument/2006/relationships/tags" Target="../tags/tag5.xml"/></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vmlDrawing" Target="../drawings/vmlDrawing6.vml"/><Relationship Id="rId5" Type="http://schemas.openxmlformats.org/officeDocument/2006/relationships/slideLayout" Target="../slideLayouts/slideLayout8.xml"/><Relationship Id="rId4" Type="http://schemas.openxmlformats.org/officeDocument/2006/relationships/image" Target="../media/image8.png"/><Relationship Id="rId3" Type="http://schemas.openxmlformats.org/officeDocument/2006/relationships/image" Target="../media/image4.emf"/><Relationship Id="rId2" Type="http://schemas.openxmlformats.org/officeDocument/2006/relationships/oleObject" Target="../embeddings/oleObject6.bin"/><Relationship Id="rId1" Type="http://schemas.openxmlformats.org/officeDocument/2006/relationships/tags" Target="../tags/tag7.xml"/></Relationships>
</file>

<file path=ppt/slides/_rels/slide5.xml.rels><?xml version="1.0" encoding="UTF-8" standalone="yes"?>
<Relationships xmlns="http://schemas.openxmlformats.org/package/2006/relationships"><Relationship Id="rId9" Type="http://schemas.openxmlformats.org/officeDocument/2006/relationships/tags" Target="../tags/tag13.xml"/><Relationship Id="rId8" Type="http://schemas.openxmlformats.org/officeDocument/2006/relationships/tags" Target="../tags/tag12.xml"/><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image" Target="../media/image9.png"/><Relationship Id="rId4" Type="http://schemas.openxmlformats.org/officeDocument/2006/relationships/tags" Target="../tags/tag9.xml"/><Relationship Id="rId3" Type="http://schemas.openxmlformats.org/officeDocument/2006/relationships/image" Target="../media/image4.emf"/><Relationship Id="rId2" Type="http://schemas.openxmlformats.org/officeDocument/2006/relationships/oleObject" Target="../embeddings/oleObject7.bin"/><Relationship Id="rId16" Type="http://schemas.openxmlformats.org/officeDocument/2006/relationships/notesSlide" Target="../notesSlides/notesSlide5.xml"/><Relationship Id="rId15" Type="http://schemas.openxmlformats.org/officeDocument/2006/relationships/vmlDrawing" Target="../drawings/vmlDrawing7.vml"/><Relationship Id="rId14" Type="http://schemas.openxmlformats.org/officeDocument/2006/relationships/slideLayout" Target="../slideLayouts/slideLayout8.xml"/><Relationship Id="rId13" Type="http://schemas.openxmlformats.org/officeDocument/2006/relationships/tags" Target="../tags/tag17.xml"/><Relationship Id="rId12" Type="http://schemas.openxmlformats.org/officeDocument/2006/relationships/tags" Target="../tags/tag16.xml"/><Relationship Id="rId11" Type="http://schemas.openxmlformats.org/officeDocument/2006/relationships/tags" Target="../tags/tag15.xml"/><Relationship Id="rId10" Type="http://schemas.openxmlformats.org/officeDocument/2006/relationships/tags" Target="../tags/tag14.xml"/><Relationship Id="rId1" Type="http://schemas.openxmlformats.org/officeDocument/2006/relationships/tags" Target="../tags/tag8.xml"/></Relationships>
</file>

<file path=ppt/slides/_rels/slide6.xml.rels><?xml version="1.0" encoding="UTF-8" standalone="yes"?>
<Relationships xmlns="http://schemas.openxmlformats.org/package/2006/relationships"><Relationship Id="rId8" Type="http://schemas.openxmlformats.org/officeDocument/2006/relationships/vmlDrawing" Target="../drawings/vmlDrawing8.vml"/><Relationship Id="rId7" Type="http://schemas.openxmlformats.org/officeDocument/2006/relationships/slideLayout" Target="../slideLayouts/slideLayout21.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10.png"/><Relationship Id="rId3" Type="http://schemas.openxmlformats.org/officeDocument/2006/relationships/image" Target="../media/image4.emf"/><Relationship Id="rId2" Type="http://schemas.openxmlformats.org/officeDocument/2006/relationships/oleObject" Target="../embeddings/oleObject8.bin"/><Relationship Id="rId1" Type="http://schemas.openxmlformats.org/officeDocument/2006/relationships/tags" Target="../tags/tag18.xml"/></Relationships>
</file>

<file path=ppt/slides/_rels/slide7.xml.rels><?xml version="1.0" encoding="UTF-8" standalone="yes"?>
<Relationships xmlns="http://schemas.openxmlformats.org/package/2006/relationships"><Relationship Id="rId6" Type="http://schemas.openxmlformats.org/officeDocument/2006/relationships/vmlDrawing" Target="../drawings/vmlDrawing9.vml"/><Relationship Id="rId5" Type="http://schemas.openxmlformats.org/officeDocument/2006/relationships/slideLayout" Target="../slideLayouts/slideLayout21.xml"/><Relationship Id="rId4" Type="http://schemas.openxmlformats.org/officeDocument/2006/relationships/image" Target="../media/image12.jpeg"/><Relationship Id="rId3" Type="http://schemas.openxmlformats.org/officeDocument/2006/relationships/image" Target="../media/image4.emf"/><Relationship Id="rId2" Type="http://schemas.openxmlformats.org/officeDocument/2006/relationships/oleObject" Target="../embeddings/oleObject9.bin"/><Relationship Id="rId1" Type="http://schemas.openxmlformats.org/officeDocument/2006/relationships/tags" Target="../tags/tag19.xm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vmlDrawing" Target="../drawings/vmlDrawing10.vml"/><Relationship Id="rId4" Type="http://schemas.openxmlformats.org/officeDocument/2006/relationships/slideLayout" Target="../slideLayouts/slideLayout21.xml"/><Relationship Id="rId3" Type="http://schemas.openxmlformats.org/officeDocument/2006/relationships/image" Target="../media/image4.emf"/><Relationship Id="rId2" Type="http://schemas.openxmlformats.org/officeDocument/2006/relationships/oleObject" Target="../embeddings/oleObject10.bin"/><Relationship Id="rId1" Type="http://schemas.openxmlformats.org/officeDocument/2006/relationships/tags" Target="../tags/tag20.xml"/></Relationships>
</file>

<file path=ppt/slides/_rels/slide9.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image" Target="../media/image14.jpeg"/><Relationship Id="rId7" Type="http://schemas.openxmlformats.org/officeDocument/2006/relationships/tags" Target="../tags/tag24.xml"/><Relationship Id="rId6" Type="http://schemas.openxmlformats.org/officeDocument/2006/relationships/image" Target="../media/image13.png"/><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image" Target="../media/image4.emf"/><Relationship Id="rId2" Type="http://schemas.openxmlformats.org/officeDocument/2006/relationships/oleObject" Target="../embeddings/oleObject11.bin"/><Relationship Id="rId12" Type="http://schemas.openxmlformats.org/officeDocument/2006/relationships/notesSlide" Target="../notesSlides/notesSlide7.xml"/><Relationship Id="rId11" Type="http://schemas.openxmlformats.org/officeDocument/2006/relationships/vmlDrawing" Target="../drawings/vmlDrawing11.vml"/><Relationship Id="rId10" Type="http://schemas.openxmlformats.org/officeDocument/2006/relationships/slideLayout" Target="../slideLayouts/slideLayout21.xml"/><Relationship Id="rId1" Type="http://schemas.openxmlformats.org/officeDocument/2006/relationships/tags" Target="../tags/tag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1" y="2698230"/>
            <a:ext cx="12192000" cy="1735512"/>
          </a:xfrm>
          <a:prstGeom prst="rect">
            <a:avLst/>
          </a:prstGeom>
          <a:solidFill>
            <a:schemeClr val="accent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1" name="TextBox 27"/>
          <p:cNvSpPr txBox="1"/>
          <p:nvPr/>
        </p:nvSpPr>
        <p:spPr>
          <a:xfrm>
            <a:off x="3416022" y="5386591"/>
            <a:ext cx="6097773" cy="506730"/>
          </a:xfrm>
          <a:prstGeom prst="rect">
            <a:avLst/>
          </a:prstGeom>
          <a:noFill/>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defRPr/>
            </a:pPr>
            <a:endParaRPr kumimoji="0" lang="zh-CN" altLang="en-US" sz="1800" b="1" i="0" u="none" strike="noStrike" kern="1200" cap="none" spc="0" normalizeH="0" baseline="0" noProof="0" dirty="0">
              <a:ln>
                <a:noFill/>
              </a:ln>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2" name="TextBox 26"/>
          <p:cNvSpPr txBox="1"/>
          <p:nvPr/>
        </p:nvSpPr>
        <p:spPr>
          <a:xfrm>
            <a:off x="3124682" y="4601760"/>
            <a:ext cx="519107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北京大学软件与微电子学院  电子信息系</a:t>
            </a:r>
            <a:endParaRPr kumimoji="0" lang="zh-CN" altLang="en-US" sz="2000" b="1"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3" name="矩形 122"/>
          <p:cNvSpPr/>
          <p:nvPr/>
        </p:nvSpPr>
        <p:spPr>
          <a:xfrm>
            <a:off x="1550730" y="3139667"/>
            <a:ext cx="8944132" cy="767390"/>
          </a:xfrm>
          <a:prstGeom prst="rect">
            <a:avLst/>
          </a:prstGeom>
        </p:spPr>
        <p:txBody>
          <a:bodyPr wrap="square">
            <a:spAutoFit/>
          </a:bodyPr>
          <a:lstStyle/>
          <a:p>
            <a:pPr lvl="0" algn="ctr">
              <a:lnSpc>
                <a:spcPct val="120000"/>
              </a:lnSpc>
              <a:defRPr/>
            </a:pPr>
            <a:r>
              <a:rPr lang="en-US" altLang="zh-CN" sz="4000" b="1" spc="3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4000" b="1" spc="3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rPr>
              <a:t>金融工程概论</a:t>
            </a:r>
            <a:r>
              <a:rPr lang="en-US" altLang="zh-CN" sz="4000" b="1" spc="3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4000" b="1" spc="3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rPr>
              <a:t>课程小组汇报</a:t>
            </a:r>
            <a:endParaRPr lang="en-US" altLang="zh-CN" sz="4000" b="1" spc="3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19" name="组合 118"/>
          <p:cNvGrpSpPr/>
          <p:nvPr/>
        </p:nvGrpSpPr>
        <p:grpSpPr>
          <a:xfrm>
            <a:off x="5049188" y="326210"/>
            <a:ext cx="2093624" cy="2088742"/>
            <a:chOff x="2105799" y="20055838"/>
            <a:chExt cx="6748090" cy="6732363"/>
          </a:xfrm>
          <a:solidFill>
            <a:schemeClr val="accent1"/>
          </a:solidFill>
        </p:grpSpPr>
        <p:sp>
          <p:nvSpPr>
            <p:cNvPr id="120"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4"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5"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6"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7"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8"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9"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0"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1"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2"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3"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4"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5"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6"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7"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8"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9"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0"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1"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2"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3"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4"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5"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 name="文本框 2"/>
          <p:cNvSpPr txBox="1"/>
          <p:nvPr/>
        </p:nvSpPr>
        <p:spPr>
          <a:xfrm>
            <a:off x="3366769" y="5076605"/>
            <a:ext cx="6097772" cy="369332"/>
          </a:xfrm>
          <a:prstGeom prst="rect">
            <a:avLst/>
          </a:prstGeom>
          <a:noFill/>
        </p:spPr>
        <p:txBody>
          <a:bodyPr wrap="square">
            <a:spAutoFit/>
          </a:bodyPr>
          <a:lstStyle/>
          <a:p>
            <a:r>
              <a:rPr kumimoji="0" lang="zh-CN" altLang="en-US" sz="1800" b="1"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小组成员：</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0" name="think-cell 幻灯片" r:id="rId2" imgW="5080" imgH="5080" progId="TCLayout.ActiveDocument.1">
                  <p:embed/>
                </p:oleObj>
              </mc:Choice>
              <mc:Fallback>
                <p:oleObj name="think-cell 幻灯片" r:id="rId2" imgW="5080" imgH="5080" progId="TCLayout.ActiveDocument.1">
                  <p:embed/>
                  <p:pic>
                    <p:nvPicPr>
                      <p:cNvPr id="0" name="think-cell data - do not delete" hidden="1"/>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21" name="矩形 20"/>
          <p:cNvSpPr/>
          <p:nvPr/>
        </p:nvSpPr>
        <p:spPr>
          <a:xfrm>
            <a:off x="5544591" y="4314825"/>
            <a:ext cx="5926636" cy="990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5544593" y="1758753"/>
            <a:ext cx="5926636" cy="13654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3" name="标题 2"/>
          <p:cNvSpPr>
            <a:spLocks noGrp="1"/>
          </p:cNvSpPr>
          <p:nvPr>
            <p:ph type="title"/>
          </p:nvPr>
        </p:nvSpPr>
        <p:spPr/>
        <p:txBody>
          <a:bodyPr vert="horz">
            <a:normAutofit fontScale="90000"/>
          </a:bodyPr>
          <a:lstStyle/>
          <a:p>
            <a:r>
              <a:rPr lang="zh-CN" altLang="en-US" sz="2200" spc="600" dirty="0">
                <a:solidFill>
                  <a:srgbClr val="9A0001"/>
                </a:solidFill>
                <a:latin typeface="华文楷体" panose="02010600040101010101" pitchFamily="2" charset="-122"/>
                <a:ea typeface="华文楷体" panose="02010600040101010101" pitchFamily="2" charset="-122"/>
                <a:sym typeface="Arial" panose="020B0604020202020204" pitchFamily="34" charset="0"/>
              </a:rPr>
              <a:t>战后全球经济体系的建立与发展</a:t>
            </a:r>
            <a:br>
              <a:rPr lang="zh-CN" altLang="en-US" sz="2200" spc="600" dirty="0">
                <a:solidFill>
                  <a:srgbClr val="9A0001"/>
                </a:solidFill>
                <a:latin typeface="华文楷体" panose="02010600040101010101" pitchFamily="2" charset="-122"/>
                <a:ea typeface="华文楷体" panose="02010600040101010101" pitchFamily="2" charset="-122"/>
                <a:sym typeface="Arial" panose="020B0604020202020204" pitchFamily="34" charset="0"/>
              </a:rPr>
            </a:br>
            <a:r>
              <a:rPr lang="zh-CN" altLang="en-US" sz="1800" spc="600" dirty="0">
                <a:solidFill>
                  <a:srgbClr val="9A0001"/>
                </a:solidFill>
                <a:latin typeface="华文楷体" panose="02010600040101010101" pitchFamily="2" charset="-122"/>
                <a:ea typeface="华文楷体" panose="02010600040101010101" pitchFamily="2" charset="-122"/>
                <a:sym typeface="Arial" panose="020B0604020202020204" pitchFamily="34" charset="0"/>
              </a:rPr>
              <a:t>美国与发展中国家在全球经济中的作用</a:t>
            </a:r>
            <a:r>
              <a:rPr lang="en-US" altLang="zh-CN" sz="1800" spc="600" dirty="0">
                <a:solidFill>
                  <a:srgbClr val="9A0001"/>
                </a:solidFill>
                <a:latin typeface="华文楷体" panose="02010600040101010101" pitchFamily="2" charset="-122"/>
                <a:ea typeface="华文楷体" panose="02010600040101010101" pitchFamily="2" charset="-122"/>
                <a:sym typeface="Arial" panose="020B0604020202020204" pitchFamily="34" charset="0"/>
              </a:rPr>
              <a:t>(3/3)</a:t>
            </a:r>
            <a:endParaRPr lang="zh-CN" altLang="en-US" sz="1800" dirty="0"/>
          </a:p>
        </p:txBody>
      </p:sp>
      <p:sp>
        <p:nvSpPr>
          <p:cNvPr id="18" name="矩形 17"/>
          <p:cNvSpPr/>
          <p:nvPr/>
        </p:nvSpPr>
        <p:spPr>
          <a:xfrm>
            <a:off x="602969" y="1285768"/>
            <a:ext cx="1533561" cy="4984155"/>
          </a:xfrm>
          <a:prstGeom prst="rect">
            <a:avLst/>
          </a:prstGeom>
          <a:noFill/>
          <a:ln w="1905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3033449" y="1285768"/>
            <a:ext cx="1533561" cy="4984155"/>
          </a:xfrm>
          <a:prstGeom prst="rect">
            <a:avLst/>
          </a:prstGeom>
          <a:noFill/>
          <a:ln w="1905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544592" y="1285770"/>
            <a:ext cx="5926636" cy="4984155"/>
          </a:xfrm>
          <a:prstGeom prst="rect">
            <a:avLst/>
          </a:prstGeom>
          <a:noFill/>
          <a:ln w="1905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右 11"/>
          <p:cNvSpPr/>
          <p:nvPr/>
        </p:nvSpPr>
        <p:spPr>
          <a:xfrm>
            <a:off x="2489013" y="3315884"/>
            <a:ext cx="238125" cy="923925"/>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右 13"/>
          <p:cNvSpPr/>
          <p:nvPr/>
        </p:nvSpPr>
        <p:spPr>
          <a:xfrm>
            <a:off x="4936738" y="3315884"/>
            <a:ext cx="238125" cy="923925"/>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p:cNvSpPr/>
          <p:nvPr/>
        </p:nvSpPr>
        <p:spPr>
          <a:xfrm>
            <a:off x="834785" y="1470935"/>
            <a:ext cx="1069927" cy="46138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atin typeface="华文楷体" panose="02010600040101010101" pitchFamily="2" charset="-122"/>
                <a:ea typeface="华文楷体" panose="02010600040101010101" pitchFamily="2" charset="-122"/>
              </a:rPr>
              <a:t>美国利用经济格局收割世界</a:t>
            </a:r>
            <a:endParaRPr lang="zh-CN" altLang="en-US" sz="1200" b="1" dirty="0">
              <a:latin typeface="华文楷体" panose="02010600040101010101" pitchFamily="2" charset="-122"/>
              <a:ea typeface="华文楷体" panose="02010600040101010101" pitchFamily="2" charset="-122"/>
            </a:endParaRPr>
          </a:p>
        </p:txBody>
      </p:sp>
      <p:sp>
        <p:nvSpPr>
          <p:cNvPr id="6" name="矩形 5"/>
          <p:cNvSpPr/>
          <p:nvPr/>
        </p:nvSpPr>
        <p:spPr>
          <a:xfrm>
            <a:off x="3248276" y="1470935"/>
            <a:ext cx="1119457" cy="46138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atin typeface="华文楷体" panose="02010600040101010101" pitchFamily="2" charset="-122"/>
                <a:ea typeface="华文楷体" panose="02010600040101010101" pitchFamily="2" charset="-122"/>
              </a:rPr>
              <a:t>美国主导的全球经济体系对发展中国家的影响</a:t>
            </a:r>
            <a:endParaRPr lang="zh-CN" altLang="en-US" sz="1200" b="1" dirty="0">
              <a:latin typeface="华文楷体" panose="02010600040101010101" pitchFamily="2" charset="-122"/>
              <a:ea typeface="华文楷体" panose="02010600040101010101" pitchFamily="2" charset="-122"/>
            </a:endParaRPr>
          </a:p>
        </p:txBody>
      </p:sp>
      <p:sp>
        <p:nvSpPr>
          <p:cNvPr id="10" name="矩形 9"/>
          <p:cNvSpPr/>
          <p:nvPr/>
        </p:nvSpPr>
        <p:spPr>
          <a:xfrm>
            <a:off x="6335688" y="1161342"/>
            <a:ext cx="4667250" cy="3352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atin typeface="华文楷体" panose="02010600040101010101" pitchFamily="2" charset="-122"/>
                <a:ea typeface="华文楷体" panose="02010600040101010101" pitchFamily="2" charset="-122"/>
              </a:rPr>
              <a:t>发展中国家在全球经济体系中的地位</a:t>
            </a:r>
            <a:endParaRPr lang="zh-CN" altLang="en-US" sz="1200" b="1" dirty="0">
              <a:latin typeface="华文楷体" panose="02010600040101010101" pitchFamily="2" charset="-122"/>
              <a:ea typeface="华文楷体" panose="02010600040101010101" pitchFamily="2" charset="-122"/>
            </a:endParaRPr>
          </a:p>
        </p:txBody>
      </p:sp>
      <p:sp>
        <p:nvSpPr>
          <p:cNvPr id="15" name="文本占位符 3"/>
          <p:cNvSpPr>
            <a:spLocks noGrp="1"/>
          </p:cNvSpPr>
          <p:nvPr>
            <p:ph type="body" sz="quarter" idx="10"/>
          </p:nvPr>
        </p:nvSpPr>
        <p:spPr>
          <a:xfrm>
            <a:off x="5867398" y="1478751"/>
            <a:ext cx="5410202" cy="4791172"/>
          </a:xfrm>
        </p:spPr>
        <p:txBody>
          <a:bodyPr>
            <a:normAutofit/>
          </a:bodyPr>
          <a:lstStyle/>
          <a:p>
            <a:pPr marL="133350" marR="133350" indent="266700">
              <a:lnSpc>
                <a:spcPct val="120000"/>
              </a:lnSpc>
              <a:spcAft>
                <a:spcPts val="0"/>
              </a:spcAft>
            </a:pPr>
            <a:r>
              <a:rPr lang="zh-CN" altLang="en-US" sz="1200" kern="100" dirty="0">
                <a:solidFill>
                  <a:schemeClr val="tx1"/>
                </a:solidFill>
                <a:effectLst/>
                <a:latin typeface="等线" panose="02010600030101010101" pitchFamily="2" charset="-122"/>
                <a:ea typeface="楷体" panose="02010609060101010101" pitchFamily="49" charset="-122"/>
                <a:cs typeface="Times New Roman" panose="02020603050405020304" pitchFamily="18" charset="0"/>
              </a:rPr>
              <a:t>发展中国家的崛起为全球经济提供了巨大的增长动力。</a:t>
            </a:r>
            <a:r>
              <a:rPr lang="zh-CN" altLang="en-US" sz="1200" b="0" kern="100" dirty="0">
                <a:solidFill>
                  <a:schemeClr val="tx1"/>
                </a:solidFill>
                <a:effectLst/>
                <a:latin typeface="等线" panose="02010600030101010101" pitchFamily="2" charset="-122"/>
                <a:ea typeface="楷体" panose="02010609060101010101" pitchFamily="49" charset="-122"/>
                <a:cs typeface="Times New Roman" panose="02020603050405020304" pitchFamily="18" charset="0"/>
              </a:rPr>
              <a:t>以中国为例，作为拥有</a:t>
            </a:r>
            <a:r>
              <a:rPr lang="en-US" altLang="zh-CN" sz="1200" b="0" kern="100" dirty="0">
                <a:solidFill>
                  <a:schemeClr val="tx1"/>
                </a:solidFill>
                <a:effectLst/>
                <a:latin typeface="等线" panose="02010600030101010101" pitchFamily="2" charset="-122"/>
                <a:ea typeface="楷体" panose="02010609060101010101" pitchFamily="49" charset="-122"/>
                <a:cs typeface="Times New Roman" panose="02020603050405020304" pitchFamily="18" charset="0"/>
              </a:rPr>
              <a:t>14</a:t>
            </a:r>
            <a:r>
              <a:rPr lang="zh-CN" altLang="en-US" sz="1200" b="0" kern="100" dirty="0">
                <a:solidFill>
                  <a:schemeClr val="tx1"/>
                </a:solidFill>
                <a:latin typeface="等线" panose="02010600030101010101" pitchFamily="2" charset="-122"/>
                <a:ea typeface="楷体" panose="02010609060101010101" pitchFamily="49" charset="-122"/>
                <a:cs typeface="Times New Roman" panose="02020603050405020304" pitchFamily="18" charset="0"/>
              </a:rPr>
              <a:t>亿人口的国家，中国经济快速发展带动了全球需求的增长，从而推动全球经济增长。加快工业化和城市化进程，提高人民生活水平，使得中国逐渐成为全球最大的消费市场之一。中国对世界各国的出口需求亦在不断增加，为发展中国家和发达国家提供了巨大的贸易机会</a:t>
            </a:r>
            <a:endParaRPr lang="en-US" altLang="zh-CN" sz="1200" b="0" kern="100" dirty="0">
              <a:solidFill>
                <a:schemeClr val="tx1"/>
              </a:solidFill>
              <a:latin typeface="等线" panose="02010600030101010101" pitchFamily="2" charset="-122"/>
              <a:ea typeface="楷体" panose="02010609060101010101" pitchFamily="49" charset="-122"/>
              <a:cs typeface="Times New Roman" panose="02020603050405020304" pitchFamily="18" charset="0"/>
            </a:endParaRPr>
          </a:p>
          <a:p>
            <a:pPr marL="133350" marR="133350" indent="266700">
              <a:lnSpc>
                <a:spcPct val="120000"/>
              </a:lnSpc>
              <a:spcAft>
                <a:spcPts val="0"/>
              </a:spcAft>
            </a:pPr>
            <a:r>
              <a:rPr lang="zh-CN" altLang="en-US" sz="1200" kern="100" dirty="0">
                <a:solidFill>
                  <a:schemeClr val="tx1"/>
                </a:solidFill>
                <a:effectLst/>
                <a:latin typeface="等线" panose="02010600030101010101" pitchFamily="2" charset="-122"/>
                <a:ea typeface="楷体" panose="02010609060101010101" pitchFamily="49" charset="-122"/>
                <a:cs typeface="Times New Roman" panose="02020603050405020304" pitchFamily="18" charset="0"/>
              </a:rPr>
              <a:t>发展中国家具有吸纳外资的能力。</a:t>
            </a:r>
            <a:r>
              <a:rPr lang="zh-CN" altLang="en-US" sz="1200" b="0" kern="100" dirty="0">
                <a:solidFill>
                  <a:schemeClr val="tx1"/>
                </a:solidFill>
                <a:effectLst/>
                <a:latin typeface="等线" panose="02010600030101010101" pitchFamily="2" charset="-122"/>
                <a:ea typeface="楷体" panose="02010609060101010101" pitchFamily="49" charset="-122"/>
                <a:cs typeface="Times New Roman" panose="02020603050405020304" pitchFamily="18" charset="0"/>
              </a:rPr>
              <a:t>随着全球产业链深入发展，发展中国家的投资环境日益改善，为跨国企业提供了良好的投资机遇。发展中国家对外开放政策的推进，也成为吸引外资的重要因素。外国直接投资的增加不仅提升了发展中国家的生产力和竞争力，也为当地经济注入了大量资金和技术，推动了全球经济进一步发展</a:t>
            </a:r>
            <a:endParaRPr lang="en-US" altLang="zh-CN" sz="1200" b="0" kern="100" dirty="0">
              <a:solidFill>
                <a:schemeClr val="tx1"/>
              </a:solidFill>
              <a:effectLst/>
              <a:latin typeface="等线" panose="02010600030101010101" pitchFamily="2" charset="-122"/>
              <a:ea typeface="楷体" panose="02010609060101010101" pitchFamily="49" charset="-122"/>
              <a:cs typeface="Times New Roman" panose="02020603050405020304" pitchFamily="18" charset="0"/>
            </a:endParaRPr>
          </a:p>
          <a:p>
            <a:pPr marL="133350" marR="133350" indent="266700">
              <a:lnSpc>
                <a:spcPct val="120000"/>
              </a:lnSpc>
              <a:spcAft>
                <a:spcPts val="0"/>
              </a:spcAft>
            </a:pPr>
            <a:r>
              <a:rPr lang="zh-CN" altLang="en-US" sz="1200" kern="100" dirty="0">
                <a:solidFill>
                  <a:schemeClr val="tx1"/>
                </a:solidFill>
                <a:latin typeface="等线" panose="02010600030101010101" pitchFamily="2" charset="-122"/>
                <a:ea typeface="楷体" panose="02010609060101010101" pitchFamily="49" charset="-122"/>
                <a:cs typeface="Times New Roman" panose="02020603050405020304" pitchFamily="18" charset="0"/>
              </a:rPr>
              <a:t>发展中国家在技术创新领域的突破给全球经济带来了新的发展机遇</a:t>
            </a:r>
            <a:r>
              <a:rPr lang="zh-CN" altLang="en-US" sz="1200" b="0" kern="100" dirty="0">
                <a:solidFill>
                  <a:schemeClr val="tx1"/>
                </a:solidFill>
                <a:latin typeface="等线" panose="02010600030101010101" pitchFamily="2" charset="-122"/>
                <a:ea typeface="楷体" panose="02010609060101010101" pitchFamily="49" charset="-122"/>
                <a:cs typeface="Times New Roman" panose="02020603050405020304" pitchFamily="18" charset="0"/>
              </a:rPr>
              <a:t>。由于研发成本较低和市场需求的不断扩大，许多发展中国家开始关注和重视技术创新。技术突破推动了全球经济结构的转型升级，也促进了全球合作和知识交流</a:t>
            </a:r>
            <a:endParaRPr lang="en-US" altLang="zh-CN" sz="1200" b="0" kern="100" dirty="0">
              <a:solidFill>
                <a:schemeClr val="tx1"/>
              </a:solidFill>
              <a:latin typeface="等线" panose="02010600030101010101" pitchFamily="2" charset="-122"/>
              <a:ea typeface="楷体" panose="02010609060101010101" pitchFamily="49" charset="-122"/>
              <a:cs typeface="Times New Roman" panose="02020603050405020304" pitchFamily="18" charset="0"/>
            </a:endParaRPr>
          </a:p>
          <a:p>
            <a:pPr marL="133350" marR="133350" indent="266700">
              <a:lnSpc>
                <a:spcPct val="120000"/>
              </a:lnSpc>
              <a:spcAft>
                <a:spcPts val="0"/>
              </a:spcAft>
            </a:pPr>
            <a:r>
              <a:rPr lang="zh-CN" altLang="en-US" sz="1200" kern="100" dirty="0">
                <a:solidFill>
                  <a:schemeClr val="tx1"/>
                </a:solidFill>
                <a:effectLst/>
                <a:latin typeface="等线" panose="02010600030101010101" pitchFamily="2" charset="-122"/>
                <a:ea typeface="楷体" panose="02010609060101010101" pitchFamily="49" charset="-122"/>
                <a:cs typeface="Times New Roman" panose="02020603050405020304" pitchFamily="18" charset="0"/>
              </a:rPr>
              <a:t>发展中国家拥有丰富的自然资源，不仅满足自身经济发展的需求，还为其他国家提供了重要的资源供应</a:t>
            </a:r>
            <a:endParaRPr lang="zh-CN" altLang="zh-CN" sz="12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54955" y="2615998"/>
            <a:ext cx="3222172" cy="1564449"/>
            <a:chOff x="1042609" y="2403083"/>
            <a:chExt cx="3222172" cy="1564449"/>
          </a:xfrm>
        </p:grpSpPr>
        <p:sp>
          <p:nvSpPr>
            <p:cNvPr id="3" name="文本框 2"/>
            <p:cNvSpPr txBox="1"/>
            <p:nvPr/>
          </p:nvSpPr>
          <p:spPr>
            <a:xfrm>
              <a:off x="1042609" y="2403083"/>
              <a:ext cx="322217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7200" b="0" i="0" u="none" strike="noStrike" kern="1200" cap="none" spc="16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目录</a:t>
              </a:r>
              <a:endParaRPr kumimoji="0" lang="zh-CN" altLang="en-US" sz="7200" b="0" i="0" u="none" strike="noStrike" kern="1200" cap="none" spc="16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文本框 3"/>
            <p:cNvSpPr txBox="1"/>
            <p:nvPr/>
          </p:nvSpPr>
          <p:spPr>
            <a:xfrm>
              <a:off x="1149203" y="3505867"/>
              <a:ext cx="2071332" cy="4616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4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CONTENTS</a:t>
              </a:r>
              <a:endParaRPr kumimoji="0" lang="zh-CN" altLang="en-US" sz="2400" b="0" i="0" u="none" strike="noStrike" kern="1200" cap="none" spc="-4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5" name="矩形 4"/>
          <p:cNvSpPr/>
          <p:nvPr/>
        </p:nvSpPr>
        <p:spPr>
          <a:xfrm>
            <a:off x="3657600" y="1012372"/>
            <a:ext cx="8534400" cy="48332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文本框 26"/>
          <p:cNvSpPr txBox="1"/>
          <p:nvPr/>
        </p:nvSpPr>
        <p:spPr>
          <a:xfrm>
            <a:off x="5639273" y="1597704"/>
            <a:ext cx="571313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600" normalizeH="0" baseline="0" noProof="0" dirty="0">
                <a:ln>
                  <a:noFill/>
                </a:ln>
                <a:solidFill>
                  <a:srgbClr val="A6A6A6"/>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战后全球经济体系的建立与发展</a:t>
            </a:r>
            <a:endParaRPr kumimoji="0" lang="zh-CN" altLang="en-US" sz="2400" b="0" i="0" u="none" strike="noStrike" kern="1200" cap="none" spc="600" normalizeH="0" baseline="0" noProof="0" dirty="0">
              <a:ln>
                <a:noFill/>
              </a:ln>
              <a:solidFill>
                <a:srgbClr val="A6A6A6"/>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文本框 28"/>
          <p:cNvSpPr txBox="1"/>
          <p:nvPr/>
        </p:nvSpPr>
        <p:spPr>
          <a:xfrm>
            <a:off x="4898487" y="1536149"/>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A6A6A6"/>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01</a:t>
            </a:r>
            <a:endParaRPr kumimoji="0" lang="zh-CN" altLang="en-US" sz="3200" b="0" i="0" u="none" strike="noStrike" kern="1200" cap="none" spc="0" normalizeH="0" baseline="0" noProof="0" dirty="0">
              <a:ln>
                <a:noFill/>
              </a:ln>
              <a:solidFill>
                <a:srgbClr val="A6A6A6"/>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文本框 30"/>
          <p:cNvSpPr txBox="1"/>
          <p:nvPr/>
        </p:nvSpPr>
        <p:spPr>
          <a:xfrm>
            <a:off x="5639273" y="2784966"/>
            <a:ext cx="571313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60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金融工程诞生的历史背景</a:t>
            </a:r>
            <a:endParaRPr kumimoji="0" lang="zh-CN" altLang="en-US" sz="2400" b="0" i="0" u="none" strike="noStrike" kern="1200" cap="none" spc="60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文本框 32"/>
          <p:cNvSpPr txBox="1"/>
          <p:nvPr/>
        </p:nvSpPr>
        <p:spPr>
          <a:xfrm>
            <a:off x="4898487" y="2723411"/>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02</a:t>
            </a:r>
            <a:endParaRPr kumimoji="0" lang="zh-CN" altLang="en-US" sz="3200" b="0"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文本框 36"/>
          <p:cNvSpPr txBox="1"/>
          <p:nvPr/>
        </p:nvSpPr>
        <p:spPr>
          <a:xfrm>
            <a:off x="5639273" y="3915079"/>
            <a:ext cx="5713138" cy="461665"/>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2800" b="0" i="0" u="none" strike="noStrike" cap="none" spc="60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600" normalizeH="0" baseline="0" noProof="0" dirty="0">
                <a:ln>
                  <a:noFill/>
                </a:ln>
                <a:solidFill>
                  <a:srgbClr val="A6A6A6"/>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金融工程课程体系的建立与变迁</a:t>
            </a:r>
            <a:endParaRPr kumimoji="0" lang="zh-CN" altLang="en-US" sz="2400" b="0" i="0" u="none" strike="noStrike" kern="1200" cap="none" spc="600" normalizeH="0" baseline="0" noProof="0" dirty="0">
              <a:ln>
                <a:noFill/>
              </a:ln>
              <a:solidFill>
                <a:srgbClr val="A6A6A6"/>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文本框 37"/>
          <p:cNvSpPr txBox="1"/>
          <p:nvPr/>
        </p:nvSpPr>
        <p:spPr>
          <a:xfrm>
            <a:off x="4898487" y="3853524"/>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A6A6A6"/>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03</a:t>
            </a:r>
            <a:endParaRPr kumimoji="0" lang="zh-CN" altLang="en-US" sz="3200" b="0" i="0" u="none" strike="noStrike" kern="1200" cap="none" spc="0" normalizeH="0" baseline="0" noProof="0" dirty="0">
              <a:ln>
                <a:noFill/>
              </a:ln>
              <a:solidFill>
                <a:srgbClr val="A6A6A6"/>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4" name="组合 43"/>
          <p:cNvGrpSpPr/>
          <p:nvPr/>
        </p:nvGrpSpPr>
        <p:grpSpPr>
          <a:xfrm>
            <a:off x="7954667" y="1507952"/>
            <a:ext cx="3851076" cy="3842096"/>
            <a:chOff x="2105799" y="20055838"/>
            <a:chExt cx="6748090" cy="6732363"/>
          </a:xfrm>
          <a:solidFill>
            <a:schemeClr val="bg1">
              <a:alpha val="20000"/>
            </a:schemeClr>
          </a:solidFill>
        </p:grpSpPr>
        <p:sp>
          <p:nvSpPr>
            <p:cNvPr id="4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think-cell data - do not delete"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 name="think-cell 幻灯片" r:id="rId2" imgW="5080" imgH="5080" progId="TCLayout.ActiveDocument.1">
                  <p:embed/>
                </p:oleObj>
              </mc:Choice>
              <mc:Fallback>
                <p:oleObj name="think-cell 幻灯片" r:id="rId2" imgW="5080" imgH="5080" progId="TCLayout.ActiveDocument.1">
                  <p:embed/>
                  <p:pic>
                    <p:nvPicPr>
                      <p:cNvPr id="0" name="图片 1"/>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4" name="灯片编号占位符 3"/>
          <p:cNvSpPr>
            <a:spLocks noGrp="1"/>
          </p:cNvSpPr>
          <p:nvPr>
            <p:ph type="sldNum" sz="quarter" idx="4"/>
          </p:nvPr>
        </p:nvSpPr>
        <p:spPr/>
        <p:txBody>
          <a:bodyPr/>
          <a:lstStyle/>
          <a:p>
            <a:r>
              <a:rPr lang="en-US" altLang="zh-CN">
                <a:latin typeface="华文楷体" panose="02010600040101010101" pitchFamily="2" charset="-122"/>
                <a:ea typeface="华文楷体" panose="02010600040101010101" pitchFamily="2" charset="-122"/>
                <a:sym typeface="Arial" panose="020B0604020202020204" pitchFamily="34" charset="0"/>
              </a:rPr>
              <a:t>&lt; </a:t>
            </a:r>
            <a:fld id="{A548B57D-AE10-4CF7-A9DF-59FEFA91B28E}" type="slidenum">
              <a:rPr lang="zh-CN" altLang="en-US" smtClean="0">
                <a:latin typeface="华文楷体" panose="02010600040101010101" pitchFamily="2" charset="-122"/>
                <a:ea typeface="华文楷体" panose="02010600040101010101" pitchFamily="2" charset="-122"/>
                <a:sym typeface="Arial" panose="020B0604020202020204" pitchFamily="34" charset="0"/>
              </a:rPr>
            </a:fld>
            <a:r>
              <a:rPr lang="zh-CN" altLang="en-US">
                <a:latin typeface="华文楷体" panose="02010600040101010101" pitchFamily="2" charset="-122"/>
                <a:ea typeface="华文楷体" panose="02010600040101010101" pitchFamily="2" charset="-122"/>
                <a:sym typeface="Arial" panose="020B0604020202020204" pitchFamily="34" charset="0"/>
              </a:rPr>
              <a:t> </a:t>
            </a:r>
            <a:r>
              <a:rPr lang="en-US" altLang="zh-CN">
                <a:latin typeface="华文楷体" panose="02010600040101010101" pitchFamily="2" charset="-122"/>
                <a:ea typeface="华文楷体" panose="02010600040101010101" pitchFamily="2" charset="-122"/>
                <a:sym typeface="Arial" panose="020B0604020202020204" pitchFamily="34" charset="0"/>
              </a:rPr>
              <a:t>&gt;</a:t>
            </a:r>
            <a:endParaRPr lang="zh-CN" altLang="en-US" dirty="0">
              <a:latin typeface="华文楷体" panose="02010600040101010101" pitchFamily="2" charset="-122"/>
              <a:ea typeface="华文楷体" panose="02010600040101010101" pitchFamily="2" charset="-122"/>
              <a:sym typeface="Arial" panose="020B0604020202020204" pitchFamily="34" charset="0"/>
            </a:endParaRPr>
          </a:p>
        </p:txBody>
      </p:sp>
      <p:sp>
        <p:nvSpPr>
          <p:cNvPr id="3" name="标题 2"/>
          <p:cNvSpPr>
            <a:spLocks noGrp="1"/>
          </p:cNvSpPr>
          <p:nvPr>
            <p:ph type="title"/>
          </p:nvPr>
        </p:nvSpPr>
        <p:spPr>
          <a:xfrm>
            <a:off x="443230" y="243840"/>
            <a:ext cx="10527665" cy="617220"/>
          </a:xfrm>
        </p:spPr>
        <p:txBody>
          <a:bodyPr vert="horz">
            <a:normAutofit fontScale="90000"/>
          </a:bodyPr>
          <a:lstStyle/>
          <a:p>
            <a:r>
              <a:rPr lang="zh-CN" altLang="en-US" sz="2200" spc="600" dirty="0">
                <a:solidFill>
                  <a:srgbClr val="9A0001"/>
                </a:solidFill>
                <a:latin typeface="华文楷体" panose="02010600040101010101" pitchFamily="2" charset="-122"/>
                <a:ea typeface="华文楷体" panose="02010600040101010101" pitchFamily="2" charset="-122"/>
                <a:sym typeface="Arial" panose="020B0604020202020204" pitchFamily="34" charset="0"/>
              </a:rPr>
              <a:t>金融工程诞生的历史背景</a:t>
            </a:r>
            <a:br>
              <a:rPr lang="zh-CN" altLang="en-US" sz="2800" spc="600" dirty="0">
                <a:solidFill>
                  <a:srgbClr val="9A0001"/>
                </a:solidFill>
                <a:latin typeface="华文楷体" panose="02010600040101010101" pitchFamily="2" charset="-122"/>
                <a:ea typeface="华文楷体" panose="02010600040101010101" pitchFamily="2" charset="-122"/>
                <a:sym typeface="Arial" panose="020B0604020202020204" pitchFamily="34" charset="0"/>
              </a:rPr>
            </a:br>
            <a:r>
              <a:rPr lang="zh-CN" altLang="en-US" sz="1800" spc="600" dirty="0">
                <a:solidFill>
                  <a:srgbClr val="9A0001"/>
                </a:solidFill>
                <a:latin typeface="华文楷体" panose="02010600040101010101" pitchFamily="2" charset="-122"/>
                <a:ea typeface="华文楷体" panose="02010600040101010101" pitchFamily="2" charset="-122"/>
                <a:sym typeface="Arial" panose="020B0604020202020204" pitchFamily="34" charset="0"/>
              </a:rPr>
              <a:t>何为金融工程</a:t>
            </a:r>
            <a:endParaRPr sz="2000" dirty="0">
              <a:latin typeface="华文楷体" panose="02010600040101010101" pitchFamily="2" charset="-122"/>
              <a:ea typeface="华文楷体" panose="02010600040101010101" pitchFamily="2" charset="-122"/>
              <a:sym typeface="Arial" panose="020B0604020202020204" pitchFamily="34" charset="0"/>
            </a:endParaRPr>
          </a:p>
        </p:txBody>
      </p:sp>
      <p:sp>
        <p:nvSpPr>
          <p:cNvPr id="100" name="文本框 99"/>
          <p:cNvSpPr txBox="1"/>
          <p:nvPr/>
        </p:nvSpPr>
        <p:spPr>
          <a:xfrm>
            <a:off x="1600200" y="1186616"/>
            <a:ext cx="7405591" cy="830997"/>
          </a:xfrm>
          <a:prstGeom prst="rect">
            <a:avLst/>
          </a:prstGeom>
          <a:noFill/>
          <a:ln w="9525">
            <a:noFill/>
          </a:ln>
        </p:spPr>
        <p:txBody>
          <a:bodyPr wrap="square">
            <a:spAutoFit/>
          </a:bodyPr>
          <a:lstStyle/>
          <a:p>
            <a:pPr marL="171450" indent="-171450">
              <a:buFont typeface="Arial" panose="020B0604020202020204" pitchFamily="34" charset="0"/>
              <a:buChar char="•"/>
            </a:pPr>
            <a:r>
              <a:rPr lang="en-US" altLang="zh-CN" sz="1200" b="0" dirty="0">
                <a:latin typeface="华文楷体" panose="02010600040101010101" pitchFamily="2" charset="-122"/>
                <a:ea typeface="华文楷体" panose="02010600040101010101" pitchFamily="2" charset="-122"/>
                <a:cs typeface="楷体" panose="02010609060101010101" pitchFamily="49" charset="-122"/>
              </a:rPr>
              <a:t> </a:t>
            </a:r>
            <a:r>
              <a:rPr lang="zh-CN" sz="1200" b="1" dirty="0">
                <a:latin typeface="华文楷体" panose="02010600040101010101" pitchFamily="2" charset="-122"/>
                <a:ea typeface="华文楷体" panose="02010600040101010101" pitchFamily="2" charset="-122"/>
                <a:cs typeface="楷体" panose="02010609060101010101" pitchFamily="49" charset="-122"/>
              </a:rPr>
              <a:t>金融工程</a:t>
            </a:r>
            <a:r>
              <a:rPr lang="zh-CN" sz="1200" b="0" dirty="0">
                <a:latin typeface="华文楷体" panose="02010600040101010101" pitchFamily="2" charset="-122"/>
                <a:ea typeface="华文楷体" panose="02010600040101010101" pitchFamily="2" charset="-122"/>
                <a:cs typeface="楷体" panose="02010609060101010101" pitchFamily="49" charset="-122"/>
              </a:rPr>
              <a:t>是一门融合</a:t>
            </a:r>
            <a:r>
              <a:rPr lang="zh-CN" sz="1200" b="1" dirty="0">
                <a:latin typeface="华文楷体" panose="02010600040101010101" pitchFamily="2" charset="-122"/>
                <a:ea typeface="华文楷体" panose="02010600040101010101" pitchFamily="2" charset="-122"/>
                <a:cs typeface="楷体" panose="02010609060101010101" pitchFamily="49" charset="-122"/>
              </a:rPr>
              <a:t>金融学、数学、计算机科学</a:t>
            </a:r>
            <a:r>
              <a:rPr lang="zh-CN" sz="1200" b="0" dirty="0">
                <a:latin typeface="华文楷体" panose="02010600040101010101" pitchFamily="2" charset="-122"/>
                <a:ea typeface="华文楷体" panose="02010600040101010101" pitchFamily="2" charset="-122"/>
                <a:cs typeface="楷体" panose="02010609060101010101" pitchFamily="49" charset="-122"/>
              </a:rPr>
              <a:t>等多学科的交叉学科，旨在运用创新性的金融工具和手段，解决金融领域的实际问题</a:t>
            </a:r>
            <a:r>
              <a:rPr lang="en-US" altLang="zh-CN" sz="1200" b="0" dirty="0">
                <a:latin typeface="华文楷体" panose="02010600040101010101" pitchFamily="2" charset="-122"/>
                <a:ea typeface="华文楷体" panose="02010600040101010101" pitchFamily="2" charset="-122"/>
                <a:cs typeface="楷体" panose="02010609060101010101" pitchFamily="49" charset="-122"/>
              </a:rPr>
              <a:t> </a:t>
            </a:r>
            <a:endParaRPr lang="en-US" altLang="zh-CN" sz="1200" b="0" dirty="0">
              <a:latin typeface="华文楷体" panose="02010600040101010101" pitchFamily="2" charset="-122"/>
              <a:ea typeface="华文楷体" panose="02010600040101010101" pitchFamily="2" charset="-122"/>
              <a:cs typeface="楷体" panose="02010609060101010101" pitchFamily="49" charset="-122"/>
            </a:endParaRPr>
          </a:p>
          <a:p>
            <a:pPr marL="171450" indent="-171450">
              <a:buFont typeface="Arial" panose="020B0604020202020204" pitchFamily="34" charset="0"/>
              <a:buChar char="•"/>
            </a:pPr>
            <a:r>
              <a:rPr lang="zh-CN" sz="1200" b="0" dirty="0">
                <a:latin typeface="华文楷体" panose="02010600040101010101" pitchFamily="2" charset="-122"/>
                <a:ea typeface="华文楷体" panose="02010600040101010101" pitchFamily="2" charset="-122"/>
                <a:cs typeface="楷体" panose="02010609060101010101" pitchFamily="49" charset="-122"/>
              </a:rPr>
              <a:t>金融工程运用数学、统计学和计算机科学等方法对金融市场进行</a:t>
            </a:r>
            <a:r>
              <a:rPr lang="zh-CN" sz="1200" b="1" dirty="0">
                <a:latin typeface="华文楷体" panose="02010600040101010101" pitchFamily="2" charset="-122"/>
                <a:ea typeface="华文楷体" panose="02010600040101010101" pitchFamily="2" charset="-122"/>
                <a:cs typeface="楷体" panose="02010609060101010101" pitchFamily="49" charset="-122"/>
              </a:rPr>
              <a:t>建模和分析</a:t>
            </a:r>
            <a:r>
              <a:rPr lang="zh-CN" sz="1200" b="0" dirty="0">
                <a:latin typeface="华文楷体" panose="02010600040101010101" pitchFamily="2" charset="-122"/>
                <a:ea typeface="华文楷体" panose="02010600040101010101" pitchFamily="2" charset="-122"/>
                <a:cs typeface="楷体" panose="02010609060101010101" pitchFamily="49" charset="-122"/>
              </a:rPr>
              <a:t>，提高了市场的</a:t>
            </a:r>
            <a:r>
              <a:rPr lang="zh-CN" sz="1200" b="1" dirty="0">
                <a:latin typeface="华文楷体" panose="02010600040101010101" pitchFamily="2" charset="-122"/>
                <a:ea typeface="华文楷体" panose="02010600040101010101" pitchFamily="2" charset="-122"/>
                <a:cs typeface="楷体" panose="02010609060101010101" pitchFamily="49" charset="-122"/>
              </a:rPr>
              <a:t>定价效率和透明度</a:t>
            </a:r>
            <a:r>
              <a:rPr lang="zh-CN" sz="1200" b="0" dirty="0">
                <a:latin typeface="华文楷体" panose="02010600040101010101" pitchFamily="2" charset="-122"/>
                <a:ea typeface="华文楷体" panose="02010600040101010101" pitchFamily="2" charset="-122"/>
                <a:cs typeface="楷体" panose="02010609060101010101" pitchFamily="49" charset="-122"/>
              </a:rPr>
              <a:t>，使得市场参与者能够更好地理解和把握市场风险和机会，从而做出更明智的投资决策</a:t>
            </a:r>
            <a:endParaRPr lang="zh-CN" sz="1200" b="0" dirty="0">
              <a:latin typeface="华文楷体" panose="02010600040101010101" pitchFamily="2" charset="-122"/>
              <a:ea typeface="华文楷体" panose="02010600040101010101" pitchFamily="2" charset="-122"/>
              <a:cs typeface="楷体" panose="02010609060101010101" pitchFamily="49" charset="-122"/>
            </a:endParaRPr>
          </a:p>
        </p:txBody>
      </p:sp>
      <p:pic>
        <p:nvPicPr>
          <p:cNvPr id="11" name="C9F754DE-2CAD-44b6-B708-469DEB6407EB-1" descr="wpp"/>
          <p:cNvPicPr>
            <a:picLocks noChangeAspect="1"/>
          </p:cNvPicPr>
          <p:nvPr/>
        </p:nvPicPr>
        <p:blipFill>
          <a:blip r:embed="rId4"/>
          <a:stretch>
            <a:fillRect/>
          </a:stretch>
        </p:blipFill>
        <p:spPr>
          <a:xfrm>
            <a:off x="9139142" y="1186616"/>
            <a:ext cx="2456544" cy="906612"/>
          </a:xfrm>
          <a:prstGeom prst="rect">
            <a:avLst/>
          </a:prstGeom>
        </p:spPr>
      </p:pic>
      <p:sp>
        <p:nvSpPr>
          <p:cNvPr id="5" name="矩形 4"/>
          <p:cNvSpPr/>
          <p:nvPr/>
        </p:nvSpPr>
        <p:spPr>
          <a:xfrm>
            <a:off x="514350" y="1038226"/>
            <a:ext cx="11353799" cy="1143000"/>
          </a:xfrm>
          <a:prstGeom prst="rect">
            <a:avLst/>
          </a:prstGeom>
          <a:noFill/>
          <a:ln w="19050">
            <a:solidFill>
              <a:srgbClr val="9A000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pic>
        <p:nvPicPr>
          <p:cNvPr id="6" name="图形 5" descr="教师 纯色填充"/>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7713" y="1215191"/>
            <a:ext cx="619125" cy="619125"/>
          </a:xfrm>
          <a:prstGeom prst="rect">
            <a:avLst/>
          </a:prstGeom>
        </p:spPr>
      </p:pic>
      <p:sp>
        <p:nvSpPr>
          <p:cNvPr id="7" name="文本框 6"/>
          <p:cNvSpPr txBox="1"/>
          <p:nvPr/>
        </p:nvSpPr>
        <p:spPr>
          <a:xfrm>
            <a:off x="785406" y="1785451"/>
            <a:ext cx="543739" cy="307777"/>
          </a:xfrm>
          <a:prstGeom prst="rect">
            <a:avLst/>
          </a:prstGeom>
          <a:noFill/>
        </p:spPr>
        <p:txBody>
          <a:bodyPr wrap="none" rtlCol="0">
            <a:spAutoFit/>
          </a:bodyPr>
          <a:lstStyle/>
          <a:p>
            <a:pPr algn="ctr"/>
            <a:r>
              <a:rPr lang="zh-CN" altLang="en-US" sz="1400" b="1" dirty="0">
                <a:latin typeface="华文楷体" panose="02010600040101010101" pitchFamily="2" charset="-122"/>
                <a:ea typeface="华文楷体" panose="02010600040101010101" pitchFamily="2" charset="-122"/>
                <a:cs typeface="+mn-ea"/>
                <a:sym typeface="Arial" panose="020B0604020202020204" pitchFamily="34" charset="0"/>
              </a:rPr>
              <a:t>定义</a:t>
            </a:r>
            <a:endParaRPr lang="zh-CN" altLang="en-US" sz="1400" b="1" dirty="0">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8" name="矩形 7"/>
          <p:cNvSpPr/>
          <p:nvPr/>
        </p:nvSpPr>
        <p:spPr>
          <a:xfrm>
            <a:off x="514350" y="2404576"/>
            <a:ext cx="1209675" cy="37866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atin typeface="华文楷体" panose="02010600040101010101" pitchFamily="2" charset="-122"/>
                <a:ea typeface="华文楷体" panose="02010600040101010101" pitchFamily="2" charset="-122"/>
              </a:rPr>
              <a:t>核心：对新型金融产品或业务的开发设计，实质在于提高效率</a:t>
            </a:r>
            <a:endParaRPr lang="en-US" altLang="zh-CN" sz="1200" b="1" dirty="0">
              <a:latin typeface="华文楷体" panose="02010600040101010101" pitchFamily="2" charset="-122"/>
              <a:ea typeface="华文楷体" panose="02010600040101010101" pitchFamily="2" charset="-122"/>
            </a:endParaRPr>
          </a:p>
        </p:txBody>
      </p:sp>
      <p:sp>
        <p:nvSpPr>
          <p:cNvPr id="10" name="矩形 9"/>
          <p:cNvSpPr/>
          <p:nvPr/>
        </p:nvSpPr>
        <p:spPr>
          <a:xfrm>
            <a:off x="1962149" y="2404576"/>
            <a:ext cx="2800757" cy="10565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12" name="矩形 11"/>
          <p:cNvSpPr/>
          <p:nvPr/>
        </p:nvSpPr>
        <p:spPr>
          <a:xfrm>
            <a:off x="1962149" y="3759562"/>
            <a:ext cx="2800757" cy="10565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13" name="矩形 12"/>
          <p:cNvSpPr/>
          <p:nvPr/>
        </p:nvSpPr>
        <p:spPr>
          <a:xfrm>
            <a:off x="1962149" y="5114548"/>
            <a:ext cx="2800757" cy="10565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15" name="文本框 14"/>
          <p:cNvSpPr txBox="1"/>
          <p:nvPr/>
        </p:nvSpPr>
        <p:spPr>
          <a:xfrm>
            <a:off x="2061149" y="2640833"/>
            <a:ext cx="2602755" cy="646331"/>
          </a:xfrm>
          <a:prstGeom prst="rect">
            <a:avLst/>
          </a:prstGeom>
          <a:noFill/>
        </p:spPr>
        <p:txBody>
          <a:bodyPr wrap="square">
            <a:spAutoFit/>
          </a:bodyPr>
          <a:lstStyle/>
          <a:p>
            <a:pPr marL="171450" indent="-171450">
              <a:buFont typeface="Wingdings" panose="05000000000000000000" pitchFamily="2" charset="2"/>
              <a:buChar char="Ø"/>
            </a:pPr>
            <a:r>
              <a:rPr lang="zh-CN" altLang="en-US" sz="1200" b="1" dirty="0">
                <a:latin typeface="华文楷体" panose="02010600040101010101" pitchFamily="2" charset="-122"/>
                <a:ea typeface="华文楷体" panose="02010600040101010101" pitchFamily="2" charset="-122"/>
              </a:rPr>
              <a:t>新型金融工具的创造</a:t>
            </a:r>
            <a:r>
              <a:rPr lang="zh-CN" altLang="en-US" sz="1200" dirty="0">
                <a:latin typeface="华文楷体" panose="02010600040101010101" pitchFamily="2" charset="-122"/>
                <a:ea typeface="华文楷体" panose="02010600040101010101" pitchFamily="2" charset="-122"/>
              </a:rPr>
              <a:t>，如创造第一个零息债券，第一个互换合约等</a:t>
            </a:r>
            <a:endParaRPr lang="zh-CN" altLang="en-US" sz="1200" dirty="0">
              <a:latin typeface="华文楷体" panose="02010600040101010101" pitchFamily="2" charset="-122"/>
              <a:ea typeface="华文楷体" panose="02010600040101010101" pitchFamily="2" charset="-122"/>
            </a:endParaRPr>
          </a:p>
        </p:txBody>
      </p:sp>
      <p:sp>
        <p:nvSpPr>
          <p:cNvPr id="16" name="文本框 15"/>
          <p:cNvSpPr txBox="1"/>
          <p:nvPr/>
        </p:nvSpPr>
        <p:spPr>
          <a:xfrm>
            <a:off x="2061149" y="3995819"/>
            <a:ext cx="2602755" cy="646331"/>
          </a:xfrm>
          <a:prstGeom prst="rect">
            <a:avLst/>
          </a:prstGeom>
          <a:noFill/>
        </p:spPr>
        <p:txBody>
          <a:bodyPr wrap="square">
            <a:spAutoFit/>
          </a:bodyPr>
          <a:lstStyle/>
          <a:p>
            <a:pPr marL="171450" indent="-171450">
              <a:buFont typeface="Wingdings" panose="05000000000000000000" pitchFamily="2" charset="2"/>
              <a:buChar char="Ø"/>
            </a:pPr>
            <a:r>
              <a:rPr lang="zh-CN" altLang="en-US" sz="1200" b="1" dirty="0">
                <a:latin typeface="华文楷体" panose="02010600040101010101" pitchFamily="2" charset="-122"/>
                <a:ea typeface="华文楷体" panose="02010600040101010101" pitchFamily="2" charset="-122"/>
              </a:rPr>
              <a:t>已有工具的发展应用，</a:t>
            </a:r>
            <a:r>
              <a:rPr lang="zh-CN" altLang="en-US" sz="1200" dirty="0">
                <a:latin typeface="华文楷体" panose="02010600040101010101" pitchFamily="2" charset="-122"/>
                <a:ea typeface="华文楷体" panose="02010600040101010101" pitchFamily="2" charset="-122"/>
              </a:rPr>
              <a:t>如把期货交易应用于新的领域，发展出众多的期权及互换的品种等</a:t>
            </a:r>
            <a:endParaRPr lang="zh-CN" altLang="en-US" sz="1200" dirty="0">
              <a:latin typeface="华文楷体" panose="02010600040101010101" pitchFamily="2" charset="-122"/>
              <a:ea typeface="华文楷体" panose="02010600040101010101" pitchFamily="2" charset="-122"/>
            </a:endParaRPr>
          </a:p>
        </p:txBody>
      </p:sp>
      <p:sp>
        <p:nvSpPr>
          <p:cNvPr id="17" name="文本框 16"/>
          <p:cNvSpPr txBox="1"/>
          <p:nvPr/>
        </p:nvSpPr>
        <p:spPr>
          <a:xfrm>
            <a:off x="2061148" y="5227309"/>
            <a:ext cx="2602755" cy="830997"/>
          </a:xfrm>
          <a:prstGeom prst="rect">
            <a:avLst/>
          </a:prstGeom>
          <a:noFill/>
        </p:spPr>
        <p:txBody>
          <a:bodyPr wrap="square">
            <a:spAutoFit/>
          </a:bodyPr>
          <a:lstStyle/>
          <a:p>
            <a:pPr marL="171450" indent="-171450">
              <a:buFont typeface="Wingdings" panose="05000000000000000000" pitchFamily="2" charset="2"/>
              <a:buChar char="Ø"/>
            </a:pPr>
            <a:r>
              <a:rPr lang="zh-CN" altLang="en-US" sz="1200" b="1" dirty="0">
                <a:latin typeface="华文楷体" panose="02010600040101010101" pitchFamily="2" charset="-122"/>
                <a:ea typeface="华文楷体" panose="02010600040101010101" pitchFamily="2" charset="-122"/>
              </a:rPr>
              <a:t>把已有的金融工具和手段运用组合分解技术，</a:t>
            </a:r>
            <a:r>
              <a:rPr lang="zh-CN" altLang="en-US" sz="1200" dirty="0">
                <a:latin typeface="华文楷体" panose="02010600040101010101" pitchFamily="2" charset="-122"/>
                <a:ea typeface="华文楷体" panose="02010600040101010101" pitchFamily="2" charset="-122"/>
              </a:rPr>
              <a:t>复合出新的金融产品，如远期互换，期货期权，新的财务结构的构造等</a:t>
            </a:r>
            <a:endParaRPr lang="zh-CN" altLang="en-US" sz="1200" dirty="0">
              <a:latin typeface="华文楷体" panose="02010600040101010101" pitchFamily="2" charset="-122"/>
              <a:ea typeface="华文楷体" panose="02010600040101010101" pitchFamily="2" charset="-122"/>
            </a:endParaRPr>
          </a:p>
        </p:txBody>
      </p:sp>
      <p:cxnSp>
        <p:nvCxnSpPr>
          <p:cNvPr id="19" name="直接连接符 18"/>
          <p:cNvCxnSpPr/>
          <p:nvPr/>
        </p:nvCxnSpPr>
        <p:spPr>
          <a:xfrm>
            <a:off x="4914900" y="2346860"/>
            <a:ext cx="0" cy="388192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5086350" y="2404576"/>
            <a:ext cx="6781798" cy="1143001"/>
          </a:xfrm>
          <a:prstGeom prst="rect">
            <a:avLst/>
          </a:prstGeom>
          <a:noFill/>
          <a:ln w="1905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22" name="矩形 21"/>
          <p:cNvSpPr/>
          <p:nvPr/>
        </p:nvSpPr>
        <p:spPr>
          <a:xfrm>
            <a:off x="5962651" y="2305578"/>
            <a:ext cx="4667250" cy="3352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atin typeface="华文楷体" panose="02010600040101010101" pitchFamily="2" charset="-122"/>
                <a:ea typeface="华文楷体" panose="02010600040101010101" pitchFamily="2" charset="-122"/>
              </a:rPr>
              <a:t>金融工程效率提升的表现</a:t>
            </a:r>
            <a:endParaRPr lang="zh-CN" altLang="en-US" sz="1200" b="1" dirty="0">
              <a:latin typeface="华文楷体" panose="02010600040101010101" pitchFamily="2" charset="-122"/>
              <a:ea typeface="华文楷体" panose="02010600040101010101" pitchFamily="2" charset="-122"/>
            </a:endParaRPr>
          </a:p>
        </p:txBody>
      </p:sp>
      <p:sp>
        <p:nvSpPr>
          <p:cNvPr id="24" name="文本框 23"/>
          <p:cNvSpPr txBox="1"/>
          <p:nvPr/>
        </p:nvSpPr>
        <p:spPr>
          <a:xfrm>
            <a:off x="5038969" y="3036565"/>
            <a:ext cx="2162175" cy="461665"/>
          </a:xfrm>
          <a:prstGeom prst="rect">
            <a:avLst/>
          </a:prstGeom>
          <a:noFill/>
        </p:spPr>
        <p:txBody>
          <a:bodyPr wrap="square">
            <a:spAutoFit/>
          </a:bodyPr>
          <a:lstStyle/>
          <a:p>
            <a:pPr algn="ctr"/>
            <a:r>
              <a:rPr lang="zh-CN" altLang="en-US" sz="1200" b="1" dirty="0">
                <a:latin typeface="华文楷体" panose="02010600040101010101" pitchFamily="2" charset="-122"/>
                <a:ea typeface="华文楷体" panose="02010600040101010101" pitchFamily="2" charset="-122"/>
              </a:rPr>
              <a:t>金融工程提高了金融机构的微观效率</a:t>
            </a:r>
            <a:endParaRPr lang="zh-CN" altLang="en-US" sz="1200" dirty="0">
              <a:latin typeface="华文楷体" panose="02010600040101010101" pitchFamily="2" charset="-122"/>
              <a:ea typeface="华文楷体" panose="02010600040101010101" pitchFamily="2" charset="-122"/>
            </a:endParaRPr>
          </a:p>
        </p:txBody>
      </p:sp>
      <p:sp>
        <p:nvSpPr>
          <p:cNvPr id="25" name="文本框 24"/>
          <p:cNvSpPr txBox="1"/>
          <p:nvPr/>
        </p:nvSpPr>
        <p:spPr>
          <a:xfrm>
            <a:off x="7307471" y="3036764"/>
            <a:ext cx="2162175" cy="461665"/>
          </a:xfrm>
          <a:prstGeom prst="rect">
            <a:avLst/>
          </a:prstGeom>
          <a:noFill/>
        </p:spPr>
        <p:txBody>
          <a:bodyPr wrap="square">
            <a:spAutoFit/>
          </a:bodyPr>
          <a:lstStyle/>
          <a:p>
            <a:pPr algn="ctr"/>
            <a:r>
              <a:rPr lang="zh-CN" altLang="en-US" sz="1200" b="1" dirty="0">
                <a:latin typeface="华文楷体" panose="02010600040101010101" pitchFamily="2" charset="-122"/>
                <a:ea typeface="华文楷体" panose="02010600040101010101" pitchFamily="2" charset="-122"/>
              </a:rPr>
              <a:t>金融工程提高了金融市场的效率</a:t>
            </a:r>
            <a:endParaRPr lang="zh-CN" altLang="en-US" sz="1200" dirty="0">
              <a:latin typeface="华文楷体" panose="02010600040101010101" pitchFamily="2" charset="-122"/>
              <a:ea typeface="华文楷体" panose="02010600040101010101" pitchFamily="2" charset="-122"/>
            </a:endParaRPr>
          </a:p>
        </p:txBody>
      </p:sp>
      <p:sp>
        <p:nvSpPr>
          <p:cNvPr id="26" name="文本框 25"/>
          <p:cNvSpPr txBox="1"/>
          <p:nvPr/>
        </p:nvSpPr>
        <p:spPr>
          <a:xfrm>
            <a:off x="9690520" y="3036565"/>
            <a:ext cx="2162175" cy="461665"/>
          </a:xfrm>
          <a:prstGeom prst="rect">
            <a:avLst/>
          </a:prstGeom>
          <a:noFill/>
        </p:spPr>
        <p:txBody>
          <a:bodyPr wrap="square">
            <a:spAutoFit/>
          </a:bodyPr>
          <a:lstStyle/>
          <a:p>
            <a:pPr algn="ctr"/>
            <a:r>
              <a:rPr lang="zh-CN" altLang="en-US" sz="1200" b="1" dirty="0">
                <a:latin typeface="华文楷体" panose="02010600040101010101" pitchFamily="2" charset="-122"/>
                <a:ea typeface="华文楷体" panose="02010600040101010101" pitchFamily="2" charset="-122"/>
              </a:rPr>
              <a:t>金融工程提高了金融宏观调控的效率</a:t>
            </a:r>
            <a:endParaRPr lang="zh-CN" altLang="en-US" sz="1200" dirty="0">
              <a:latin typeface="华文楷体" panose="02010600040101010101" pitchFamily="2" charset="-122"/>
              <a:ea typeface="华文楷体" panose="02010600040101010101" pitchFamily="2" charset="-122"/>
            </a:endParaRPr>
          </a:p>
        </p:txBody>
      </p:sp>
      <p:grpSp>
        <p:nvGrpSpPr>
          <p:cNvPr id="31" name="组合 30"/>
          <p:cNvGrpSpPr/>
          <p:nvPr/>
        </p:nvGrpSpPr>
        <p:grpSpPr>
          <a:xfrm>
            <a:off x="5971382" y="2765185"/>
            <a:ext cx="257172" cy="271381"/>
            <a:chOff x="5438775" y="3995819"/>
            <a:chExt cx="257172" cy="271381"/>
          </a:xfrm>
        </p:grpSpPr>
        <p:sp>
          <p:nvSpPr>
            <p:cNvPr id="27" name="流程图: 接点 26"/>
            <p:cNvSpPr/>
            <p:nvPr/>
          </p:nvSpPr>
          <p:spPr>
            <a:xfrm>
              <a:off x="5438775" y="3995819"/>
              <a:ext cx="257172" cy="271381"/>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28" name="流程图: 接点 27"/>
            <p:cNvSpPr/>
            <p:nvPr/>
          </p:nvSpPr>
          <p:spPr>
            <a:xfrm>
              <a:off x="5477361" y="4041509"/>
              <a:ext cx="180000" cy="18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grpSp>
      <p:sp>
        <p:nvSpPr>
          <p:cNvPr id="30" name="文本框 29"/>
          <p:cNvSpPr txBox="1"/>
          <p:nvPr/>
        </p:nvSpPr>
        <p:spPr>
          <a:xfrm>
            <a:off x="6028728" y="2773917"/>
            <a:ext cx="134544" cy="253916"/>
          </a:xfrm>
          <a:prstGeom prst="rect">
            <a:avLst/>
          </a:prstGeom>
          <a:noFill/>
        </p:spPr>
        <p:txBody>
          <a:bodyPr wrap="square" rtlCol="0">
            <a:spAutoFit/>
          </a:bodyPr>
          <a:lstStyle/>
          <a:p>
            <a:pPr algn="ctr"/>
            <a:r>
              <a:rPr lang="en-US" altLang="zh-CN" sz="1050" b="1" dirty="0">
                <a:solidFill>
                  <a:srgbClr val="9A0001"/>
                </a:solidFill>
                <a:latin typeface="华文楷体" panose="02010600040101010101" pitchFamily="2" charset="-122"/>
                <a:ea typeface="华文楷体" panose="02010600040101010101" pitchFamily="2" charset="-122"/>
                <a:cs typeface="+mn-ea"/>
                <a:sym typeface="Arial" panose="020B0604020202020204" pitchFamily="34" charset="0"/>
              </a:rPr>
              <a:t>1</a:t>
            </a:r>
            <a:endParaRPr lang="zh-CN" altLang="en-US" sz="1050" b="1" dirty="0">
              <a:solidFill>
                <a:srgbClr val="9A000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grpSp>
        <p:nvGrpSpPr>
          <p:cNvPr id="32" name="组合 31"/>
          <p:cNvGrpSpPr/>
          <p:nvPr/>
        </p:nvGrpSpPr>
        <p:grpSpPr>
          <a:xfrm>
            <a:off x="8304602" y="2752067"/>
            <a:ext cx="257172" cy="271381"/>
            <a:chOff x="5438775" y="3995819"/>
            <a:chExt cx="257172" cy="271381"/>
          </a:xfrm>
        </p:grpSpPr>
        <p:sp>
          <p:nvSpPr>
            <p:cNvPr id="33" name="流程图: 接点 32"/>
            <p:cNvSpPr/>
            <p:nvPr/>
          </p:nvSpPr>
          <p:spPr>
            <a:xfrm>
              <a:off x="5438775" y="3995819"/>
              <a:ext cx="257172" cy="271381"/>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34" name="流程图: 接点 33"/>
            <p:cNvSpPr/>
            <p:nvPr/>
          </p:nvSpPr>
          <p:spPr>
            <a:xfrm>
              <a:off x="5477361" y="4041509"/>
              <a:ext cx="180000" cy="18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grpSp>
      <p:sp>
        <p:nvSpPr>
          <p:cNvPr id="35" name="文本框 34"/>
          <p:cNvSpPr txBox="1"/>
          <p:nvPr/>
        </p:nvSpPr>
        <p:spPr>
          <a:xfrm>
            <a:off x="8361948" y="2760799"/>
            <a:ext cx="134544" cy="253916"/>
          </a:xfrm>
          <a:prstGeom prst="rect">
            <a:avLst/>
          </a:prstGeom>
          <a:noFill/>
        </p:spPr>
        <p:txBody>
          <a:bodyPr wrap="square" rtlCol="0">
            <a:spAutoFit/>
          </a:bodyPr>
          <a:lstStyle/>
          <a:p>
            <a:pPr algn="ctr"/>
            <a:r>
              <a:rPr lang="en-US" altLang="zh-CN" sz="1050" b="1" dirty="0">
                <a:solidFill>
                  <a:srgbClr val="9A0001"/>
                </a:solidFill>
                <a:latin typeface="华文楷体" panose="02010600040101010101" pitchFamily="2" charset="-122"/>
                <a:ea typeface="华文楷体" panose="02010600040101010101" pitchFamily="2" charset="-122"/>
                <a:cs typeface="+mn-ea"/>
                <a:sym typeface="Arial" panose="020B0604020202020204" pitchFamily="34" charset="0"/>
              </a:rPr>
              <a:t>2</a:t>
            </a:r>
            <a:endParaRPr lang="zh-CN" altLang="en-US" sz="1050" b="1" dirty="0">
              <a:solidFill>
                <a:srgbClr val="9A000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grpSp>
        <p:nvGrpSpPr>
          <p:cNvPr id="36" name="组合 35"/>
          <p:cNvGrpSpPr/>
          <p:nvPr/>
        </p:nvGrpSpPr>
        <p:grpSpPr>
          <a:xfrm>
            <a:off x="10714262" y="2736784"/>
            <a:ext cx="257172" cy="271381"/>
            <a:chOff x="5438775" y="3995819"/>
            <a:chExt cx="257172" cy="271381"/>
          </a:xfrm>
        </p:grpSpPr>
        <p:sp>
          <p:nvSpPr>
            <p:cNvPr id="37" name="流程图: 接点 36"/>
            <p:cNvSpPr/>
            <p:nvPr/>
          </p:nvSpPr>
          <p:spPr>
            <a:xfrm>
              <a:off x="5438775" y="3995819"/>
              <a:ext cx="257172" cy="271381"/>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38" name="流程图: 接点 37"/>
            <p:cNvSpPr/>
            <p:nvPr/>
          </p:nvSpPr>
          <p:spPr>
            <a:xfrm>
              <a:off x="5477361" y="4041509"/>
              <a:ext cx="180000" cy="18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grpSp>
      <p:sp>
        <p:nvSpPr>
          <p:cNvPr id="39" name="文本框 38"/>
          <p:cNvSpPr txBox="1"/>
          <p:nvPr/>
        </p:nvSpPr>
        <p:spPr>
          <a:xfrm>
            <a:off x="10771608" y="2745516"/>
            <a:ext cx="134544" cy="253916"/>
          </a:xfrm>
          <a:prstGeom prst="rect">
            <a:avLst/>
          </a:prstGeom>
          <a:noFill/>
        </p:spPr>
        <p:txBody>
          <a:bodyPr wrap="square" rtlCol="0">
            <a:spAutoFit/>
          </a:bodyPr>
          <a:lstStyle/>
          <a:p>
            <a:pPr algn="ctr"/>
            <a:r>
              <a:rPr lang="en-US" altLang="zh-CN" sz="1050" b="1" dirty="0">
                <a:solidFill>
                  <a:srgbClr val="9A0001"/>
                </a:solidFill>
                <a:latin typeface="华文楷体" panose="02010600040101010101" pitchFamily="2" charset="-122"/>
                <a:ea typeface="华文楷体" panose="02010600040101010101" pitchFamily="2" charset="-122"/>
                <a:cs typeface="+mn-ea"/>
                <a:sym typeface="Arial" panose="020B0604020202020204" pitchFamily="34" charset="0"/>
              </a:rPr>
              <a:t>3</a:t>
            </a:r>
            <a:endParaRPr lang="zh-CN" altLang="en-US" sz="1050" b="1" dirty="0">
              <a:solidFill>
                <a:srgbClr val="9A000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40" name="矩形 39"/>
          <p:cNvSpPr/>
          <p:nvPr/>
        </p:nvSpPr>
        <p:spPr>
          <a:xfrm>
            <a:off x="5086350" y="3797003"/>
            <a:ext cx="6781798" cy="2374066"/>
          </a:xfrm>
          <a:prstGeom prst="rect">
            <a:avLst/>
          </a:prstGeom>
          <a:noFill/>
          <a:ln w="1905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41" name="矩形 40"/>
          <p:cNvSpPr/>
          <p:nvPr/>
        </p:nvSpPr>
        <p:spPr>
          <a:xfrm>
            <a:off x="5962651" y="3698005"/>
            <a:ext cx="4667250" cy="3352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atin typeface="华文楷体" panose="02010600040101010101" pitchFamily="2" charset="-122"/>
                <a:ea typeface="华文楷体" panose="02010600040101010101" pitchFamily="2" charset="-122"/>
              </a:rPr>
              <a:t>金融工程国内外应用</a:t>
            </a:r>
            <a:endParaRPr lang="zh-CN" altLang="en-US" sz="1200" b="1" dirty="0">
              <a:latin typeface="华文楷体" panose="02010600040101010101" pitchFamily="2" charset="-122"/>
              <a:ea typeface="华文楷体" panose="02010600040101010101" pitchFamily="2" charset="-122"/>
            </a:endParaRPr>
          </a:p>
        </p:txBody>
      </p:sp>
      <p:sp>
        <p:nvSpPr>
          <p:cNvPr id="42" name="矩形 41"/>
          <p:cNvSpPr/>
          <p:nvPr/>
        </p:nvSpPr>
        <p:spPr>
          <a:xfrm>
            <a:off x="5373650" y="4156949"/>
            <a:ext cx="2864680" cy="1878740"/>
          </a:xfrm>
          <a:prstGeom prst="rect">
            <a:avLst/>
          </a:prstGeom>
          <a:noFill/>
          <a:ln w="19050">
            <a:solidFill>
              <a:srgbClr val="9A000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43" name="矩形 42"/>
          <p:cNvSpPr/>
          <p:nvPr/>
        </p:nvSpPr>
        <p:spPr>
          <a:xfrm>
            <a:off x="8561774" y="4132357"/>
            <a:ext cx="2864680" cy="1878740"/>
          </a:xfrm>
          <a:prstGeom prst="rect">
            <a:avLst/>
          </a:prstGeom>
          <a:noFill/>
          <a:ln w="19050">
            <a:solidFill>
              <a:srgbClr val="9A000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44" name="文本框 43"/>
          <p:cNvSpPr txBox="1"/>
          <p:nvPr/>
        </p:nvSpPr>
        <p:spPr>
          <a:xfrm>
            <a:off x="6460604" y="4454299"/>
            <a:ext cx="492443" cy="276999"/>
          </a:xfrm>
          <a:prstGeom prst="rect">
            <a:avLst/>
          </a:prstGeom>
          <a:noFill/>
        </p:spPr>
        <p:txBody>
          <a:bodyPr wrap="none" rtlCol="0">
            <a:spAutoFit/>
          </a:bodyPr>
          <a:lstStyle/>
          <a:p>
            <a:pPr algn="ctr"/>
            <a:r>
              <a:rPr lang="zh-CN" altLang="en-US" sz="1200" b="1" dirty="0">
                <a:latin typeface="华文楷体" panose="02010600040101010101" pitchFamily="2" charset="-122"/>
                <a:ea typeface="华文楷体" panose="02010600040101010101" pitchFamily="2" charset="-122"/>
                <a:cs typeface="+mn-ea"/>
                <a:sym typeface="Arial" panose="020B0604020202020204" pitchFamily="34" charset="0"/>
              </a:rPr>
              <a:t>国外</a:t>
            </a:r>
            <a:endParaRPr lang="zh-CN" altLang="en-US" sz="1200" b="1" dirty="0">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45" name="文本框 44"/>
          <p:cNvSpPr txBox="1"/>
          <p:nvPr/>
        </p:nvSpPr>
        <p:spPr>
          <a:xfrm>
            <a:off x="9737408" y="4418199"/>
            <a:ext cx="492443" cy="276999"/>
          </a:xfrm>
          <a:prstGeom prst="rect">
            <a:avLst/>
          </a:prstGeom>
          <a:noFill/>
        </p:spPr>
        <p:txBody>
          <a:bodyPr wrap="none" rtlCol="0">
            <a:spAutoFit/>
          </a:bodyPr>
          <a:lstStyle/>
          <a:p>
            <a:pPr algn="ctr"/>
            <a:r>
              <a:rPr lang="zh-CN" altLang="en-US" sz="1200" b="1" dirty="0">
                <a:latin typeface="华文楷体" panose="02010600040101010101" pitchFamily="2" charset="-122"/>
                <a:ea typeface="华文楷体" panose="02010600040101010101" pitchFamily="2" charset="-122"/>
                <a:cs typeface="+mn-ea"/>
                <a:sym typeface="Arial" panose="020B0604020202020204" pitchFamily="34" charset="0"/>
              </a:rPr>
              <a:t>国内</a:t>
            </a:r>
            <a:endParaRPr lang="zh-CN" altLang="en-US" sz="1200" b="1" dirty="0">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46" name="文本框 45"/>
          <p:cNvSpPr txBox="1"/>
          <p:nvPr/>
        </p:nvSpPr>
        <p:spPr>
          <a:xfrm>
            <a:off x="5892508" y="4816083"/>
            <a:ext cx="1863109" cy="800219"/>
          </a:xfrm>
          <a:prstGeom prst="rect">
            <a:avLst/>
          </a:prstGeom>
          <a:noFill/>
        </p:spPr>
        <p:txBody>
          <a:bodyPr wrap="square">
            <a:spAutoFit/>
          </a:bodyPr>
          <a:lstStyle/>
          <a:p>
            <a:pPr marL="171450" indent="-171450">
              <a:spcAft>
                <a:spcPts val="600"/>
              </a:spcAft>
              <a:buClr>
                <a:srgbClr val="9A0001"/>
              </a:buClr>
              <a:buFont typeface="Wingdings" panose="05000000000000000000" pitchFamily="2" charset="2"/>
              <a:buChar char="u"/>
            </a:pPr>
            <a:r>
              <a:rPr lang="zh-CN" altLang="en-US" sz="1200" dirty="0">
                <a:latin typeface="华文楷体" panose="02010600040101010101" pitchFamily="2" charset="-122"/>
                <a:ea typeface="华文楷体" panose="02010600040101010101" pitchFamily="2" charset="-122"/>
              </a:rPr>
              <a:t>付息债转换零息债</a:t>
            </a:r>
            <a:endParaRPr lang="en-US" altLang="zh-CN" sz="1200" dirty="0">
              <a:latin typeface="华文楷体" panose="02010600040101010101" pitchFamily="2" charset="-122"/>
              <a:ea typeface="华文楷体" panose="02010600040101010101" pitchFamily="2" charset="-122"/>
            </a:endParaRPr>
          </a:p>
          <a:p>
            <a:pPr marL="171450" indent="-171450">
              <a:spcAft>
                <a:spcPts val="600"/>
              </a:spcAft>
              <a:buClr>
                <a:srgbClr val="9A0001"/>
              </a:buClr>
              <a:buFont typeface="Wingdings" panose="05000000000000000000" pitchFamily="2" charset="2"/>
              <a:buChar char="u"/>
            </a:pPr>
            <a:r>
              <a:rPr lang="zh-CN" altLang="en-US" sz="1200" dirty="0">
                <a:latin typeface="华文楷体" panose="02010600040101010101" pitchFamily="2" charset="-122"/>
                <a:ea typeface="华文楷体" panose="02010600040101010101" pitchFamily="2" charset="-122"/>
              </a:rPr>
              <a:t>流动收益期权票据</a:t>
            </a:r>
            <a:endParaRPr lang="en-US" altLang="zh-CN" sz="1200" dirty="0">
              <a:latin typeface="华文楷体" panose="02010600040101010101" pitchFamily="2" charset="-122"/>
              <a:ea typeface="华文楷体" panose="02010600040101010101" pitchFamily="2" charset="-122"/>
            </a:endParaRPr>
          </a:p>
          <a:p>
            <a:pPr marL="171450" indent="-171450">
              <a:spcAft>
                <a:spcPts val="600"/>
              </a:spcAft>
              <a:buClr>
                <a:srgbClr val="9A0001"/>
              </a:buClr>
              <a:buFont typeface="Wingdings" panose="05000000000000000000" pitchFamily="2" charset="2"/>
              <a:buChar char="u"/>
            </a:pPr>
            <a:r>
              <a:rPr lang="zh-CN" altLang="en-US" sz="1200" dirty="0">
                <a:latin typeface="华文楷体" panose="02010600040101010101" pitchFamily="2" charset="-122"/>
                <a:ea typeface="华文楷体" panose="02010600040101010101" pitchFamily="2" charset="-122"/>
              </a:rPr>
              <a:t>金融监管的工程化</a:t>
            </a:r>
            <a:endParaRPr lang="zh-CN" altLang="en-US" sz="1200" dirty="0">
              <a:latin typeface="华文楷体" panose="02010600040101010101" pitchFamily="2" charset="-122"/>
              <a:ea typeface="华文楷体" panose="02010600040101010101" pitchFamily="2" charset="-122"/>
            </a:endParaRPr>
          </a:p>
        </p:txBody>
      </p:sp>
      <p:sp>
        <p:nvSpPr>
          <p:cNvPr id="47" name="文本框 46"/>
          <p:cNvSpPr txBox="1"/>
          <p:nvPr/>
        </p:nvSpPr>
        <p:spPr>
          <a:xfrm>
            <a:off x="8632753" y="4779983"/>
            <a:ext cx="2840971" cy="1169551"/>
          </a:xfrm>
          <a:prstGeom prst="rect">
            <a:avLst/>
          </a:prstGeom>
          <a:noFill/>
        </p:spPr>
        <p:txBody>
          <a:bodyPr wrap="square">
            <a:spAutoFit/>
          </a:bodyPr>
          <a:lstStyle/>
          <a:p>
            <a:pPr marL="171450" indent="-171450">
              <a:spcAft>
                <a:spcPts val="600"/>
              </a:spcAft>
              <a:buClr>
                <a:srgbClr val="9A0001"/>
              </a:buClr>
              <a:buFont typeface="Wingdings" panose="05000000000000000000" pitchFamily="2" charset="2"/>
              <a:buChar char="u"/>
            </a:pPr>
            <a:r>
              <a:rPr lang="zh-CN" altLang="en-US" sz="1200" dirty="0">
                <a:latin typeface="华文楷体" panose="02010600040101010101" pitchFamily="2" charset="-122"/>
                <a:ea typeface="华文楷体" panose="02010600040101010101" pitchFamily="2" charset="-122"/>
              </a:rPr>
              <a:t>加快金融体制改革，鼓励机构的创新</a:t>
            </a:r>
            <a:endParaRPr lang="en-US" altLang="zh-CN" sz="1200" dirty="0">
              <a:latin typeface="华文楷体" panose="02010600040101010101" pitchFamily="2" charset="-122"/>
              <a:ea typeface="华文楷体" panose="02010600040101010101" pitchFamily="2" charset="-122"/>
            </a:endParaRPr>
          </a:p>
          <a:p>
            <a:pPr marL="171450" indent="-171450">
              <a:spcAft>
                <a:spcPts val="600"/>
              </a:spcAft>
              <a:buClr>
                <a:srgbClr val="9A0001"/>
              </a:buClr>
              <a:buFont typeface="Wingdings" panose="05000000000000000000" pitchFamily="2" charset="2"/>
              <a:buChar char="u"/>
            </a:pPr>
            <a:r>
              <a:rPr lang="zh-CN" altLang="en-US" sz="1200" dirty="0">
                <a:latin typeface="华文楷体" panose="02010600040101010101" pitchFamily="2" charset="-122"/>
                <a:ea typeface="华文楷体" panose="02010600040101010101" pitchFamily="2" charset="-122"/>
              </a:rPr>
              <a:t>加强信息基础设施建设，引进金融工程理论和技术，培养金融工程人才</a:t>
            </a:r>
            <a:endParaRPr lang="en-US" altLang="zh-CN" sz="1200" dirty="0">
              <a:latin typeface="华文楷体" panose="02010600040101010101" pitchFamily="2" charset="-122"/>
              <a:ea typeface="华文楷体" panose="02010600040101010101" pitchFamily="2" charset="-122"/>
            </a:endParaRPr>
          </a:p>
          <a:p>
            <a:pPr marL="171450" indent="-171450">
              <a:spcAft>
                <a:spcPts val="600"/>
              </a:spcAft>
              <a:buClr>
                <a:srgbClr val="9A0001"/>
              </a:buClr>
              <a:buFont typeface="Wingdings" panose="05000000000000000000" pitchFamily="2" charset="2"/>
              <a:buChar char="u"/>
            </a:pPr>
            <a:r>
              <a:rPr lang="zh-CN" altLang="en-US" sz="1200" dirty="0">
                <a:latin typeface="华文楷体" panose="02010600040101010101" pitchFamily="2" charset="-122"/>
                <a:ea typeface="华文楷体" panose="02010600040101010101" pitchFamily="2" charset="-122"/>
              </a:rPr>
              <a:t>金融工程可以使金融机构组织结构和管理素质发生变革</a:t>
            </a:r>
            <a:endParaRPr lang="zh-CN" altLang="en-US" sz="1200" dirty="0">
              <a:latin typeface="华文楷体" panose="02010600040101010101" pitchFamily="2" charset="-122"/>
              <a:ea typeface="华文楷体" panose="02010600040101010101"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 name="think-cell 幻灯片" r:id="rId2" imgW="5080" imgH="5080" progId="TCLayout.ActiveDocument.1">
                  <p:embed/>
                </p:oleObj>
              </mc:Choice>
              <mc:Fallback>
                <p:oleObj name="think-cell 幻灯片" r:id="rId2" imgW="5080" imgH="5080" progId="TCLayout.ActiveDocument.1">
                  <p:embed/>
                  <p:pic>
                    <p:nvPicPr>
                      <p:cNvPr id="0" name="图片 1"/>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10" name="灯片编号占位符 9"/>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p:txBody>
          <a:bodyPr vert="horz">
            <a:normAutofit fontScale="90000"/>
          </a:bodyPr>
          <a:lstStyle/>
          <a:p>
            <a:r>
              <a:rPr lang="zh-CN" altLang="en-US" sz="2200" spc="600" dirty="0">
                <a:solidFill>
                  <a:srgbClr val="9A0001"/>
                </a:solidFill>
                <a:latin typeface="华文楷体" panose="02010600040101010101" pitchFamily="2" charset="-122"/>
                <a:ea typeface="华文楷体" panose="02010600040101010101" pitchFamily="2" charset="-122"/>
                <a:sym typeface="Arial" panose="020B0604020202020204" pitchFamily="34" charset="0"/>
              </a:rPr>
              <a:t>金融工程诞生的历史背景</a:t>
            </a:r>
            <a:br>
              <a:rPr lang="en-US" dirty="0">
                <a:latin typeface="华文楷体" panose="02010600040101010101" pitchFamily="2" charset="-122"/>
                <a:ea typeface="华文楷体" panose="02010600040101010101" pitchFamily="2" charset="-122"/>
                <a:sym typeface="Arial" panose="020B0604020202020204" pitchFamily="34" charset="0"/>
              </a:rPr>
            </a:br>
            <a:r>
              <a:rPr sz="1800" dirty="0">
                <a:latin typeface="华文楷体" panose="02010600040101010101" pitchFamily="2" charset="-122"/>
                <a:ea typeface="华文楷体" panose="02010600040101010101" pitchFamily="2" charset="-122"/>
                <a:sym typeface="Arial" panose="020B0604020202020204" pitchFamily="34" charset="0"/>
              </a:rPr>
              <a:t>金融工程的诞生</a:t>
            </a:r>
            <a:r>
              <a:rPr lang="en-US" altLang="zh-CN" sz="1800" dirty="0">
                <a:latin typeface="华文楷体" panose="02010600040101010101" pitchFamily="2" charset="-122"/>
                <a:ea typeface="华文楷体" panose="02010600040101010101" pitchFamily="2" charset="-122"/>
                <a:sym typeface="Arial" panose="020B0604020202020204" pitchFamily="34" charset="0"/>
              </a:rPr>
              <a:t>——</a:t>
            </a:r>
            <a:r>
              <a:rPr sz="1800" dirty="0">
                <a:latin typeface="华文楷体" panose="02010600040101010101" pitchFamily="2" charset="-122"/>
                <a:ea typeface="华文楷体" panose="02010600040101010101" pitchFamily="2" charset="-122"/>
                <a:sym typeface="Arial" panose="020B0604020202020204" pitchFamily="34" charset="0"/>
              </a:rPr>
              <a:t>从历史沿革角度探讨</a:t>
            </a:r>
            <a:endParaRPr lang="zh-CN" altLang="en-US" sz="1800" dirty="0">
              <a:latin typeface="华文楷体" panose="02010600040101010101" pitchFamily="2" charset="-122"/>
              <a:ea typeface="华文楷体" panose="02010600040101010101" pitchFamily="2" charset="-122"/>
              <a:sym typeface="Arial" panose="020B0604020202020204" pitchFamily="34" charset="0"/>
            </a:endParaRPr>
          </a:p>
        </p:txBody>
      </p:sp>
      <p:sp>
        <p:nvSpPr>
          <p:cNvPr id="15" name="文本占位符 14"/>
          <p:cNvSpPr>
            <a:spLocks noGrp="1"/>
          </p:cNvSpPr>
          <p:nvPr>
            <p:ph type="body" sz="quarter" idx="10"/>
          </p:nvPr>
        </p:nvSpPr>
        <p:spPr>
          <a:xfrm>
            <a:off x="442913" y="1065895"/>
            <a:ext cx="9056687" cy="381629"/>
          </a:xfrm>
        </p:spPr>
        <p:txBody>
          <a:bodyPr>
            <a:noAutofit/>
          </a:bodyPr>
          <a:lstStyle/>
          <a:p>
            <a:r>
              <a:rPr lang="en-US" altLang="zh-CN" sz="1400" dirty="0">
                <a:latin typeface="华文楷体" panose="02010600040101010101" pitchFamily="2" charset="-122"/>
                <a:ea typeface="华文楷体" panose="02010600040101010101" pitchFamily="2" charset="-122"/>
              </a:rPr>
              <a:t>1.</a:t>
            </a:r>
            <a:r>
              <a:rPr sz="1400" dirty="0">
                <a:latin typeface="华文楷体" panose="02010600040101010101" pitchFamily="2" charset="-122"/>
                <a:ea typeface="华文楷体" panose="02010600040101010101" pitchFamily="2" charset="-122"/>
              </a:rPr>
              <a:t>全球经济环境变化</a:t>
            </a:r>
            <a:endParaRPr sz="1400" dirty="0">
              <a:latin typeface="华文楷体" panose="02010600040101010101" pitchFamily="2" charset="-122"/>
              <a:ea typeface="华文楷体" panose="02010600040101010101" pitchFamily="2" charset="-122"/>
            </a:endParaRPr>
          </a:p>
        </p:txBody>
      </p:sp>
      <p:sp>
        <p:nvSpPr>
          <p:cNvPr id="19" name="ïṡḷîḑé"/>
          <p:cNvSpPr/>
          <p:nvPr/>
        </p:nvSpPr>
        <p:spPr bwMode="gray">
          <a:xfrm>
            <a:off x="596900" y="1490413"/>
            <a:ext cx="3531235" cy="381629"/>
          </a:xfrm>
          <a:prstGeom prst="rect">
            <a:avLst/>
          </a:prstGeom>
          <a:solidFill>
            <a:schemeClr val="accent1"/>
          </a:solidFill>
          <a:ln w="9525" cap="flat" cmpd="sng" algn="ctr">
            <a:noFill/>
            <a:prstDash val="solid"/>
            <a:miter lim="800000"/>
          </a:ln>
          <a:effectLst/>
        </p:spPr>
        <p:txBody>
          <a:bodyPr rot="0" spcFirstLastPara="0" vert="horz" wrap="none" lIns="90000" tIns="46800" rIns="90000" bIns="46800" numCol="1" spcCol="0" rtlCol="0" fromWordArt="0" anchor="ctr" anchorCtr="0" forceAA="0" compatLnSpc="1">
            <a:normAutofit/>
          </a:bodyP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200" b="1" i="0" u="none" strike="noStrike" kern="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mn-ea"/>
                <a:sym typeface="Arial" panose="020B0604020202020204" pitchFamily="34" charset="0"/>
              </a:rPr>
              <a:t>布雷顿森林体系崩溃</a:t>
            </a:r>
            <a:endParaRPr kumimoji="0" lang="zh-CN" altLang="en-US" sz="1200" b="1" i="0" u="none" strike="noStrike" kern="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21" name="îŝľîḋé"/>
          <p:cNvSpPr/>
          <p:nvPr/>
        </p:nvSpPr>
        <p:spPr bwMode="gray">
          <a:xfrm>
            <a:off x="4478338" y="1490413"/>
            <a:ext cx="3425825" cy="381629"/>
          </a:xfrm>
          <a:prstGeom prst="rect">
            <a:avLst/>
          </a:prstGeom>
          <a:solidFill>
            <a:schemeClr val="accent1"/>
          </a:solidFill>
          <a:ln w="9525" cap="flat" cmpd="sng" algn="ctr">
            <a:noFill/>
            <a:prstDash val="solid"/>
            <a:miter lim="800000"/>
          </a:ln>
          <a:effectLst/>
        </p:spPr>
        <p:txBody>
          <a:bodyPr rot="0" spcFirstLastPara="0" vert="horz" wrap="none" lIns="90000" tIns="46800" rIns="90000" bIns="46800" numCol="1" spcCol="0" rtlCol="0" fromWordArt="0" anchor="ctr" anchorCtr="0" forceAA="0" compatLnSpc="1">
            <a:normAutofit/>
          </a:bodyP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200" b="1" i="0" u="none" strike="noStrike" kern="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mn-ea"/>
                <a:sym typeface="Arial" panose="020B0604020202020204" pitchFamily="34" charset="0"/>
              </a:rPr>
              <a:t>石油危机导致利率变动</a:t>
            </a:r>
            <a:endParaRPr kumimoji="0" lang="zh-CN" altLang="en-US" sz="1200" b="1" i="0" u="none" strike="noStrike" kern="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3" name="ïṥ1ïḑe"/>
          <p:cNvSpPr/>
          <p:nvPr/>
        </p:nvSpPr>
        <p:spPr bwMode="gray">
          <a:xfrm>
            <a:off x="8254365" y="1490413"/>
            <a:ext cx="3425825" cy="381629"/>
          </a:xfrm>
          <a:prstGeom prst="rect">
            <a:avLst/>
          </a:prstGeom>
          <a:solidFill>
            <a:schemeClr val="accent1"/>
          </a:solidFill>
          <a:ln w="9525" cap="flat" cmpd="sng" algn="ctr">
            <a:noFill/>
            <a:prstDash val="solid"/>
            <a:miter lim="800000"/>
          </a:ln>
          <a:effectLst/>
        </p:spPr>
        <p:txBody>
          <a:bodyPr rot="0" spcFirstLastPara="0" vert="horz" wrap="none" lIns="90000" tIns="46800" rIns="90000" bIns="46800" numCol="1" spcCol="0" rtlCol="0" fromWordArt="0" anchor="ctr" anchorCtr="0" forceAA="0" compatLnSpc="1">
            <a:normAutofit/>
          </a:bodyP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200" b="1" i="0" u="none" strike="noStrike" kern="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mn-ea"/>
                <a:sym typeface="Arial" panose="020B0604020202020204" pitchFamily="34" charset="0"/>
              </a:rPr>
              <a:t>全球经济一体化</a:t>
            </a:r>
            <a:endParaRPr kumimoji="0" lang="zh-CN" altLang="en-US" sz="1200" b="1" i="0" u="none" strike="noStrike" kern="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7" name="矩形 6"/>
          <p:cNvSpPr/>
          <p:nvPr/>
        </p:nvSpPr>
        <p:spPr>
          <a:xfrm>
            <a:off x="596900" y="2057400"/>
            <a:ext cx="3531235" cy="4267200"/>
          </a:xfrm>
          <a:prstGeom prst="rect">
            <a:avLst/>
          </a:prstGeom>
          <a:noFill/>
          <a:ln w="1905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85165" y="4358005"/>
            <a:ext cx="3442970" cy="1754326"/>
          </a:xfrm>
          <a:prstGeom prst="rect">
            <a:avLst/>
          </a:prstGeom>
          <a:noFill/>
          <a:ln w="9525">
            <a:noFill/>
          </a:ln>
        </p:spPr>
        <p:txBody>
          <a:bodyPr wrap="square">
            <a:spAutoFit/>
          </a:bodyPr>
          <a:lstStyle/>
          <a:p>
            <a:pPr marL="171450" indent="-171450">
              <a:buFont typeface="Wingdings" panose="05000000000000000000" pitchFamily="2" charset="2"/>
              <a:buChar char="Ø"/>
            </a:pPr>
            <a:r>
              <a:rPr sz="1200" b="0" dirty="0">
                <a:latin typeface="华文楷体" panose="02010600040101010101" pitchFamily="2" charset="-122"/>
                <a:ea typeface="华文楷体" panose="02010600040101010101" pitchFamily="2" charset="-122"/>
                <a:cs typeface="楷体" panose="02010609060101010101" pitchFamily="49" charset="-122"/>
              </a:rPr>
              <a:t>从汇率体系来看，1973年布雷顿森林体系完全崩溃以后，以美元为中心的固定汇率制度完全解体，西方主要国家纷纷实行浮动汇率制度。各国政府也不再像此前一样干预外汇市场，承担维护汇率稳定的义务，而是转变为相机决策。这使得汇率变得难以控制</a:t>
            </a:r>
            <a:endParaRPr lang="zh-CN" altLang="en-US" sz="1200" b="0" dirty="0">
              <a:latin typeface="华文楷体" panose="02010600040101010101" pitchFamily="2" charset="-122"/>
              <a:ea typeface="华文楷体" panose="02010600040101010101" pitchFamily="2" charset="-122"/>
              <a:cs typeface="楷体" panose="02010609060101010101" pitchFamily="49" charset="-122"/>
            </a:endParaRPr>
          </a:p>
          <a:p>
            <a:pPr marL="171450" indent="-171450">
              <a:buFont typeface="Wingdings" panose="05000000000000000000" pitchFamily="2" charset="2"/>
              <a:buChar char="Ø"/>
            </a:pPr>
            <a:r>
              <a:rPr lang="en-US" sz="1200" b="0" dirty="0">
                <a:latin typeface="华文楷体" panose="02010600040101010101" pitchFamily="2" charset="-122"/>
                <a:ea typeface="华文楷体" panose="02010600040101010101" pitchFamily="2" charset="-122"/>
                <a:cs typeface="楷体" panose="02010609060101010101" pitchFamily="49" charset="-122"/>
              </a:rPr>
              <a:t> </a:t>
            </a:r>
            <a:r>
              <a:rPr lang="zh-CN" altLang="en-US" sz="1200" b="0" dirty="0">
                <a:latin typeface="华文楷体" panose="02010600040101010101" pitchFamily="2" charset="-122"/>
                <a:ea typeface="华文楷体" panose="02010600040101010101" pitchFamily="2" charset="-122"/>
                <a:cs typeface="楷体" panose="02010609060101010101" pitchFamily="49" charset="-122"/>
              </a:rPr>
              <a:t> 加之</a:t>
            </a:r>
            <a:r>
              <a:rPr lang="en-US" altLang="zh-CN" sz="1200" b="0" dirty="0">
                <a:latin typeface="华文楷体" panose="02010600040101010101" pitchFamily="2" charset="-122"/>
                <a:ea typeface="华文楷体" panose="02010600040101010101" pitchFamily="2" charset="-122"/>
                <a:cs typeface="楷体" panose="02010609060101010101" pitchFamily="49" charset="-122"/>
              </a:rPr>
              <a:t>70</a:t>
            </a:r>
            <a:r>
              <a:rPr lang="zh-CN" altLang="en-US" sz="1200" b="0" dirty="0">
                <a:latin typeface="华文楷体" panose="02010600040101010101" pitchFamily="2" charset="-122"/>
                <a:ea typeface="华文楷体" panose="02010600040101010101" pitchFamily="2" charset="-122"/>
                <a:cs typeface="楷体" panose="02010609060101010101" pitchFamily="49" charset="-122"/>
              </a:rPr>
              <a:t>年代，国际资本流动频繁，特别是欧洲美元和石油美元的冲击使得外汇市场的 汇率变动无常，大起大落</a:t>
            </a:r>
            <a:endParaRPr lang="zh-CN" altLang="en-US" sz="1200" b="0" dirty="0">
              <a:latin typeface="华文楷体" panose="02010600040101010101" pitchFamily="2" charset="-122"/>
              <a:ea typeface="华文楷体" panose="02010600040101010101" pitchFamily="2" charset="-122"/>
              <a:cs typeface="楷体" panose="02010609060101010101" pitchFamily="49" charset="-122"/>
            </a:endParaRPr>
          </a:p>
        </p:txBody>
      </p:sp>
      <p:pic>
        <p:nvPicPr>
          <p:cNvPr id="9" name="图片 8" descr="C:\Users\10993\Desktop\4..jpg4."/>
          <p:cNvPicPr>
            <a:picLocks noChangeAspect="1"/>
          </p:cNvPicPr>
          <p:nvPr/>
        </p:nvPicPr>
        <p:blipFill>
          <a:blip r:embed="rId4"/>
          <a:srcRect/>
          <a:stretch>
            <a:fillRect/>
          </a:stretch>
        </p:blipFill>
        <p:spPr>
          <a:xfrm>
            <a:off x="1363662" y="2486186"/>
            <a:ext cx="1997710" cy="1659550"/>
          </a:xfrm>
          <a:prstGeom prst="rect">
            <a:avLst/>
          </a:prstGeom>
        </p:spPr>
      </p:pic>
      <p:sp>
        <p:nvSpPr>
          <p:cNvPr id="11" name="矩形 10"/>
          <p:cNvSpPr/>
          <p:nvPr/>
        </p:nvSpPr>
        <p:spPr>
          <a:xfrm>
            <a:off x="4478339" y="2057400"/>
            <a:ext cx="3442970" cy="4267200"/>
          </a:xfrm>
          <a:prstGeom prst="rect">
            <a:avLst/>
          </a:prstGeom>
          <a:noFill/>
          <a:ln w="1905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p:cNvSpPr txBox="1"/>
          <p:nvPr/>
        </p:nvSpPr>
        <p:spPr>
          <a:xfrm>
            <a:off x="4478339" y="4369673"/>
            <a:ext cx="3442970" cy="1200329"/>
          </a:xfrm>
          <a:prstGeom prst="rect">
            <a:avLst/>
          </a:prstGeom>
          <a:noFill/>
          <a:ln w="9525">
            <a:noFill/>
          </a:ln>
        </p:spPr>
        <p:txBody>
          <a:bodyPr wrap="square">
            <a:spAutoFit/>
          </a:bodyPr>
          <a:lstStyle/>
          <a:p>
            <a:pPr marL="171450" indent="-171450">
              <a:buFont typeface="Wingdings" panose="05000000000000000000" pitchFamily="2" charset="2"/>
              <a:buChar char="Ø"/>
            </a:pPr>
            <a:r>
              <a:rPr lang="en-US" altLang="zh-CN" sz="1200" b="0" dirty="0">
                <a:latin typeface="华文楷体" panose="02010600040101010101" pitchFamily="2" charset="-122"/>
                <a:ea typeface="华文楷体" panose="02010600040101010101" pitchFamily="2" charset="-122"/>
                <a:cs typeface="楷体" panose="02010609060101010101" pitchFamily="49" charset="-122"/>
              </a:rPr>
              <a:t>1973</a:t>
            </a:r>
            <a:r>
              <a:rPr lang="zh-CN" altLang="en-US" sz="1200" b="0" dirty="0">
                <a:latin typeface="华文楷体" panose="02010600040101010101" pitchFamily="2" charset="-122"/>
                <a:ea typeface="华文楷体" panose="02010600040101010101" pitchFamily="2" charset="-122"/>
                <a:cs typeface="楷体" panose="02010609060101010101" pitchFamily="49" charset="-122"/>
              </a:rPr>
              <a:t>年</a:t>
            </a:r>
            <a:r>
              <a:rPr lang="en-US" altLang="zh-CN" sz="1200" b="0" dirty="0">
                <a:latin typeface="华文楷体" panose="02010600040101010101" pitchFamily="2" charset="-122"/>
                <a:ea typeface="华文楷体" panose="02010600040101010101" pitchFamily="2" charset="-122"/>
                <a:cs typeface="楷体" panose="02010609060101010101" pitchFamily="49" charset="-122"/>
              </a:rPr>
              <a:t>10</a:t>
            </a:r>
            <a:r>
              <a:rPr lang="zh-CN" altLang="en-US" sz="1200" b="0" dirty="0">
                <a:latin typeface="华文楷体" panose="02010600040101010101" pitchFamily="2" charset="-122"/>
                <a:ea typeface="华文楷体" panose="02010600040101010101" pitchFamily="2" charset="-122"/>
                <a:cs typeface="楷体" panose="02010609060101010101" pitchFamily="49" charset="-122"/>
              </a:rPr>
              <a:t>月中东战争爆发，石油输出国组织以石油为武器与西方发达国家抗衡，油价由</a:t>
            </a:r>
            <a:r>
              <a:rPr lang="en-US" altLang="zh-CN" sz="1200" b="0" dirty="0">
                <a:latin typeface="华文楷体" panose="02010600040101010101" pitchFamily="2" charset="-122"/>
                <a:ea typeface="华文楷体" panose="02010600040101010101" pitchFamily="2" charset="-122"/>
                <a:cs typeface="楷体" panose="02010609060101010101" pitchFamily="49" charset="-122"/>
              </a:rPr>
              <a:t>1973</a:t>
            </a:r>
            <a:r>
              <a:rPr lang="zh-CN" altLang="en-US" sz="1200" b="0" dirty="0">
                <a:latin typeface="华文楷体" panose="02010600040101010101" pitchFamily="2" charset="-122"/>
                <a:ea typeface="华文楷体" panose="02010600040101010101" pitchFamily="2" charset="-122"/>
                <a:cs typeface="楷体" panose="02010609060101010101" pitchFamily="49" charset="-122"/>
              </a:rPr>
              <a:t>年</a:t>
            </a:r>
            <a:r>
              <a:rPr lang="en-US" altLang="zh-CN" sz="1200" b="0" dirty="0">
                <a:latin typeface="华文楷体" panose="02010600040101010101" pitchFamily="2" charset="-122"/>
                <a:ea typeface="华文楷体" panose="02010600040101010101" pitchFamily="2" charset="-122"/>
                <a:cs typeface="楷体" panose="02010609060101010101" pitchFamily="49" charset="-122"/>
              </a:rPr>
              <a:t>10</a:t>
            </a:r>
            <a:r>
              <a:rPr lang="zh-CN" altLang="en-US" sz="1200" b="0" dirty="0">
                <a:latin typeface="华文楷体" panose="02010600040101010101" pitchFamily="2" charset="-122"/>
                <a:ea typeface="华文楷体" panose="02010600040101010101" pitchFamily="2" charset="-122"/>
                <a:cs typeface="楷体" panose="02010609060101010101" pitchFamily="49" charset="-122"/>
              </a:rPr>
              <a:t>月的</a:t>
            </a:r>
            <a:r>
              <a:rPr lang="en-US" altLang="zh-CN" sz="1200" b="0" dirty="0">
                <a:latin typeface="华文楷体" panose="02010600040101010101" pitchFamily="2" charset="-122"/>
                <a:ea typeface="华文楷体" panose="02010600040101010101" pitchFamily="2" charset="-122"/>
                <a:cs typeface="楷体" panose="02010609060101010101" pitchFamily="49" charset="-122"/>
              </a:rPr>
              <a:t>3.1</a:t>
            </a:r>
            <a:r>
              <a:rPr lang="zh-CN" altLang="en-US" sz="1200" b="0" dirty="0">
                <a:latin typeface="华文楷体" panose="02010600040101010101" pitchFamily="2" charset="-122"/>
                <a:ea typeface="华文楷体" panose="02010600040101010101" pitchFamily="2" charset="-122"/>
                <a:cs typeface="楷体" panose="02010609060101010101" pitchFamily="49" charset="-122"/>
              </a:rPr>
              <a:t>美元</a:t>
            </a:r>
            <a:r>
              <a:rPr lang="en-US" altLang="zh-CN" sz="1200" b="0" dirty="0">
                <a:latin typeface="华文楷体" panose="02010600040101010101" pitchFamily="2" charset="-122"/>
                <a:ea typeface="华文楷体" panose="02010600040101010101" pitchFamily="2" charset="-122"/>
                <a:cs typeface="楷体" panose="02010609060101010101" pitchFamily="49" charset="-122"/>
              </a:rPr>
              <a:t>/</a:t>
            </a:r>
            <a:r>
              <a:rPr lang="zh-CN" altLang="en-US" sz="1200" b="0" dirty="0">
                <a:latin typeface="华文楷体" panose="02010600040101010101" pitchFamily="2" charset="-122"/>
                <a:ea typeface="华文楷体" panose="02010600040101010101" pitchFamily="2" charset="-122"/>
                <a:cs typeface="楷体" panose="02010609060101010101" pitchFamily="49" charset="-122"/>
              </a:rPr>
              <a:t>桶上涨至</a:t>
            </a:r>
            <a:r>
              <a:rPr lang="en-US" altLang="zh-CN" sz="1200" b="0" dirty="0">
                <a:latin typeface="华文楷体" panose="02010600040101010101" pitchFamily="2" charset="-122"/>
                <a:ea typeface="华文楷体" panose="02010600040101010101" pitchFamily="2" charset="-122"/>
                <a:cs typeface="楷体" panose="02010609060101010101" pitchFamily="49" charset="-122"/>
              </a:rPr>
              <a:t>1981</a:t>
            </a:r>
            <a:r>
              <a:rPr lang="zh-CN" altLang="en-US" sz="1200" b="0" dirty="0">
                <a:latin typeface="华文楷体" panose="02010600040101010101" pitchFamily="2" charset="-122"/>
                <a:ea typeface="华文楷体" panose="02010600040101010101" pitchFamily="2" charset="-122"/>
                <a:cs typeface="楷体" panose="02010609060101010101" pitchFamily="49" charset="-122"/>
              </a:rPr>
              <a:t>年</a:t>
            </a:r>
            <a:r>
              <a:rPr lang="en-US" altLang="zh-CN" sz="1200" b="0" dirty="0">
                <a:latin typeface="华文楷体" panose="02010600040101010101" pitchFamily="2" charset="-122"/>
                <a:ea typeface="华文楷体" panose="02010600040101010101" pitchFamily="2" charset="-122"/>
                <a:cs typeface="楷体" panose="02010609060101010101" pitchFamily="49" charset="-122"/>
              </a:rPr>
              <a:t>10</a:t>
            </a:r>
            <a:r>
              <a:rPr lang="zh-CN" altLang="en-US" sz="1200" b="0" dirty="0">
                <a:latin typeface="华文楷体" panose="02010600040101010101" pitchFamily="2" charset="-122"/>
                <a:ea typeface="华文楷体" panose="02010600040101010101" pitchFamily="2" charset="-122"/>
                <a:cs typeface="楷体" panose="02010609060101010101" pitchFamily="49" charset="-122"/>
              </a:rPr>
              <a:t>月的</a:t>
            </a:r>
            <a:r>
              <a:rPr lang="en-US" altLang="zh-CN" sz="1200" b="0" dirty="0">
                <a:latin typeface="华文楷体" panose="02010600040101010101" pitchFamily="2" charset="-122"/>
                <a:ea typeface="华文楷体" panose="02010600040101010101" pitchFamily="2" charset="-122"/>
                <a:cs typeface="楷体" panose="02010609060101010101" pitchFamily="49" charset="-122"/>
              </a:rPr>
              <a:t>$34/</a:t>
            </a:r>
            <a:r>
              <a:rPr lang="zh-CN" altLang="en-US" sz="1200" b="0" dirty="0">
                <a:latin typeface="华文楷体" panose="02010600040101010101" pitchFamily="2" charset="-122"/>
                <a:ea typeface="华文楷体" panose="02010600040101010101" pitchFamily="2" charset="-122"/>
                <a:cs typeface="楷体" panose="02010609060101010101" pitchFamily="49" charset="-122"/>
              </a:rPr>
              <a:t>桶，上涨了</a:t>
            </a:r>
            <a:r>
              <a:rPr lang="en-US" altLang="zh-CN" sz="1200" b="0" dirty="0">
                <a:latin typeface="华文楷体" panose="02010600040101010101" pitchFamily="2" charset="-122"/>
                <a:ea typeface="华文楷体" panose="02010600040101010101" pitchFamily="2" charset="-122"/>
                <a:cs typeface="楷体" panose="02010609060101010101" pitchFamily="49" charset="-122"/>
              </a:rPr>
              <a:t>11</a:t>
            </a:r>
            <a:r>
              <a:rPr lang="zh-CN" altLang="en-US" sz="1200" b="0" dirty="0">
                <a:latin typeface="华文楷体" panose="02010600040101010101" pitchFamily="2" charset="-122"/>
                <a:ea typeface="华文楷体" panose="02010600040101010101" pitchFamily="2" charset="-122"/>
                <a:cs typeface="楷体" panose="02010609060101010101" pitchFamily="49" charset="-122"/>
              </a:rPr>
              <a:t>倍。石油危机引发的通货膨胀迫使西方国家放松对名义利率的管制，导致利率波动较大</a:t>
            </a:r>
            <a:endParaRPr lang="zh-CN" altLang="en-US" sz="1200" b="0" dirty="0">
              <a:latin typeface="华文楷体" panose="02010600040101010101" pitchFamily="2" charset="-122"/>
              <a:ea typeface="华文楷体" panose="02010600040101010101" pitchFamily="2" charset="-122"/>
              <a:cs typeface="楷体" panose="02010609060101010101" pitchFamily="49" charset="-122"/>
            </a:endParaRPr>
          </a:p>
        </p:txBody>
      </p:sp>
      <p:pic>
        <p:nvPicPr>
          <p:cNvPr id="13" name="图片 12"/>
          <p:cNvPicPr/>
          <p:nvPr/>
        </p:nvPicPr>
        <p:blipFill>
          <a:blip r:embed="rId5"/>
          <a:stretch>
            <a:fillRect/>
          </a:stretch>
        </p:blipFill>
        <p:spPr>
          <a:xfrm>
            <a:off x="5173345" y="2551837"/>
            <a:ext cx="2256155" cy="1754326"/>
          </a:xfrm>
          <a:prstGeom prst="rect">
            <a:avLst/>
          </a:prstGeom>
          <a:noFill/>
          <a:ln w="9525">
            <a:noFill/>
          </a:ln>
        </p:spPr>
      </p:pic>
      <p:sp>
        <p:nvSpPr>
          <p:cNvPr id="17" name="矩形 16"/>
          <p:cNvSpPr/>
          <p:nvPr/>
        </p:nvSpPr>
        <p:spPr>
          <a:xfrm>
            <a:off x="8214362" y="2086375"/>
            <a:ext cx="3442970" cy="4267200"/>
          </a:xfrm>
          <a:prstGeom prst="rect">
            <a:avLst/>
          </a:prstGeom>
          <a:noFill/>
          <a:ln w="1905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8" name="图片 17" descr="C:\Users\10993\Desktop\3.png3"/>
          <p:cNvPicPr>
            <a:picLocks noChangeAspect="1"/>
          </p:cNvPicPr>
          <p:nvPr>
            <p:custDataLst>
              <p:tags r:id="rId6"/>
            </p:custDataLst>
          </p:nvPr>
        </p:nvPicPr>
        <p:blipFill>
          <a:blip r:embed="rId7"/>
          <a:srcRect/>
          <a:stretch>
            <a:fillRect/>
          </a:stretch>
        </p:blipFill>
        <p:spPr>
          <a:xfrm>
            <a:off x="8688904" y="2441395"/>
            <a:ext cx="2445822" cy="1704341"/>
          </a:xfrm>
          <a:prstGeom prst="rect">
            <a:avLst/>
          </a:prstGeom>
        </p:spPr>
      </p:pic>
      <p:sp>
        <p:nvSpPr>
          <p:cNvPr id="20" name="文本框 19"/>
          <p:cNvSpPr txBox="1"/>
          <p:nvPr/>
        </p:nvSpPr>
        <p:spPr>
          <a:xfrm>
            <a:off x="8190330" y="4301718"/>
            <a:ext cx="3442970" cy="2123658"/>
          </a:xfrm>
          <a:prstGeom prst="rect">
            <a:avLst/>
          </a:prstGeom>
          <a:noFill/>
          <a:ln w="9525">
            <a:noFill/>
          </a:ln>
        </p:spPr>
        <p:txBody>
          <a:bodyPr wrap="square">
            <a:spAutoFit/>
          </a:bodyPr>
          <a:lstStyle/>
          <a:p>
            <a:pPr marL="171450" indent="-171450">
              <a:buFont typeface="Wingdings" panose="05000000000000000000" pitchFamily="2" charset="2"/>
              <a:buChar char="Ø"/>
            </a:pPr>
            <a:r>
              <a:rPr lang="zh-CN" altLang="en-US" sz="1200" b="0" dirty="0">
                <a:latin typeface="华文楷体" panose="02010600040101010101" pitchFamily="2" charset="-122"/>
                <a:ea typeface="华文楷体" panose="02010600040101010101" pitchFamily="2" charset="-122"/>
                <a:cs typeface="楷体" panose="02010609060101010101" pitchFamily="49" charset="-122"/>
              </a:rPr>
              <a:t> </a:t>
            </a:r>
            <a:r>
              <a:rPr lang="en-US" altLang="zh-CN" sz="1200" b="0" dirty="0">
                <a:latin typeface="华文楷体" panose="02010600040101010101" pitchFamily="2" charset="-122"/>
                <a:ea typeface="华文楷体" panose="02010600040101010101" pitchFamily="2" charset="-122"/>
                <a:cs typeface="楷体" panose="02010609060101010101" pitchFamily="49" charset="-122"/>
              </a:rPr>
              <a:t>20</a:t>
            </a:r>
            <a:r>
              <a:rPr lang="zh-CN" altLang="en-US" sz="1200" b="0" dirty="0">
                <a:latin typeface="华文楷体" panose="02010600040101010101" pitchFamily="2" charset="-122"/>
                <a:ea typeface="华文楷体" panose="02010600040101010101" pitchFamily="2" charset="-122"/>
                <a:cs typeface="楷体" panose="02010609060101010101" pitchFamily="49" charset="-122"/>
              </a:rPr>
              <a:t>世纪</a:t>
            </a:r>
            <a:r>
              <a:rPr lang="en-US" altLang="zh-CN" sz="1200" b="0" dirty="0">
                <a:latin typeface="华文楷体" panose="02010600040101010101" pitchFamily="2" charset="-122"/>
                <a:ea typeface="华文楷体" panose="02010600040101010101" pitchFamily="2" charset="-122"/>
                <a:cs typeface="楷体" panose="02010609060101010101" pitchFamily="49" charset="-122"/>
              </a:rPr>
              <a:t>60</a:t>
            </a:r>
            <a:r>
              <a:rPr lang="zh-CN" altLang="en-US" sz="1200" b="0" dirty="0">
                <a:latin typeface="华文楷体" panose="02010600040101010101" pitchFamily="2" charset="-122"/>
                <a:ea typeface="华文楷体" panose="02010600040101010101" pitchFamily="2" charset="-122"/>
                <a:cs typeface="楷体" panose="02010609060101010101" pitchFamily="49" charset="-122"/>
              </a:rPr>
              <a:t>年代以来，生产的国际化和资本流动的国际化趋势日益明显。而且跨国公司与跨国银行迅速膨胀，经营活动日益复杂，风险逐步增大。同时金融市场也在蓬勃发展。这使得生产、经营、融资等活动完全打破国界。</a:t>
            </a:r>
            <a:endParaRPr lang="zh-CN" altLang="en-US" sz="1200" b="0" dirty="0">
              <a:latin typeface="华文楷体" panose="02010600040101010101" pitchFamily="2" charset="-122"/>
              <a:ea typeface="华文楷体" panose="02010600040101010101" pitchFamily="2" charset="-122"/>
              <a:cs typeface="楷体" panose="02010609060101010101" pitchFamily="49" charset="-122"/>
            </a:endParaRPr>
          </a:p>
          <a:p>
            <a:pPr marL="171450" indent="-171450">
              <a:buFont typeface="Wingdings" panose="05000000000000000000" pitchFamily="2" charset="2"/>
              <a:buChar char="Ø"/>
            </a:pPr>
            <a:r>
              <a:rPr lang="zh-CN" altLang="en-US" sz="1200" b="0" dirty="0">
                <a:latin typeface="华文楷体" panose="02010600040101010101" pitchFamily="2" charset="-122"/>
                <a:ea typeface="华文楷体" panose="02010600040101010101" pitchFamily="2" charset="-122"/>
                <a:cs typeface="楷体" panose="02010609060101010101" pitchFamily="49" charset="-122"/>
              </a:rPr>
              <a:t> 在巨大的风险面前，传统的资产负债管理、保险、证券组合投资等方法难以满足人们风险管理的要求。为了在新的市场环境下实现稳健经济、改善管理，也为了有效控制成本各企业和银行都在谋求一些创新的金融工具和风险管理手段，金融工程开始蓬勃发展</a:t>
            </a:r>
            <a:endParaRPr lang="zh-CN" altLang="en-US" sz="1200" b="0" dirty="0">
              <a:latin typeface="华文楷体" panose="02010600040101010101" pitchFamily="2" charset="-122"/>
              <a:ea typeface="华文楷体" panose="02010600040101010101" pitchFamily="2" charset="-122"/>
              <a:cs typeface="楷体" panose="02010609060101010101" pitchFamily="49"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hink-cell data - do not delete"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 name="think-cell 幻灯片" r:id="rId2" imgW="5080" imgH="5080" progId="TCLayout.ActiveDocument.1">
                  <p:embed/>
                </p:oleObj>
              </mc:Choice>
              <mc:Fallback>
                <p:oleObj name="think-cell 幻灯片" r:id="rId2" imgW="5080" imgH="5080" progId="TCLayout.ActiveDocument.1">
                  <p:embed/>
                  <p:pic>
                    <p:nvPicPr>
                      <p:cNvPr id="0" name="图片 2"/>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10" name="灯片编号占位符 9"/>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p:txBody>
          <a:bodyPr vert="horz">
            <a:normAutofit fontScale="90000"/>
          </a:bodyPr>
          <a:lstStyle/>
          <a:p>
            <a:r>
              <a:rPr lang="zh-CN" altLang="en-US" sz="2200" spc="600" dirty="0">
                <a:solidFill>
                  <a:srgbClr val="9A0001"/>
                </a:solidFill>
                <a:latin typeface="华文楷体" panose="02010600040101010101" pitchFamily="2" charset="-122"/>
                <a:ea typeface="华文楷体" panose="02010600040101010101" pitchFamily="2" charset="-122"/>
                <a:sym typeface="Arial" panose="020B0604020202020204" pitchFamily="34" charset="0"/>
              </a:rPr>
              <a:t>金融工程诞生的历史背景</a:t>
            </a:r>
            <a:br>
              <a:rPr lang="zh-CN" altLang="en-US" dirty="0">
                <a:latin typeface="华文楷体" panose="02010600040101010101" pitchFamily="2" charset="-122"/>
                <a:ea typeface="华文楷体" panose="02010600040101010101" pitchFamily="2" charset="-122"/>
                <a:sym typeface="Arial" panose="020B0604020202020204" pitchFamily="34" charset="0"/>
              </a:rPr>
            </a:br>
            <a:r>
              <a:rPr lang="zh-CN" altLang="en-US" sz="1800" dirty="0">
                <a:latin typeface="华文楷体" panose="02010600040101010101" pitchFamily="2" charset="-122"/>
                <a:ea typeface="华文楷体" panose="02010600040101010101" pitchFamily="2" charset="-122"/>
                <a:sym typeface="Arial" panose="020B0604020202020204" pitchFamily="34" charset="0"/>
              </a:rPr>
              <a:t>金融工程的诞生</a:t>
            </a:r>
            <a:r>
              <a:rPr lang="en-US" altLang="zh-CN" sz="1800" dirty="0">
                <a:latin typeface="华文楷体" panose="02010600040101010101" pitchFamily="2" charset="-122"/>
                <a:ea typeface="华文楷体" panose="02010600040101010101" pitchFamily="2" charset="-122"/>
                <a:sym typeface="Arial" panose="020B0604020202020204" pitchFamily="34" charset="0"/>
              </a:rPr>
              <a:t>——</a:t>
            </a:r>
            <a:r>
              <a:rPr lang="zh-CN" altLang="en-US" sz="1800" dirty="0">
                <a:latin typeface="华文楷体" panose="02010600040101010101" pitchFamily="2" charset="-122"/>
                <a:ea typeface="华文楷体" panose="02010600040101010101" pitchFamily="2" charset="-122"/>
                <a:sym typeface="Arial" panose="020B0604020202020204" pitchFamily="34" charset="0"/>
              </a:rPr>
              <a:t>从历史沿革角度探讨</a:t>
            </a:r>
            <a:endParaRPr lang="zh-CN" altLang="en-US" sz="1800" dirty="0">
              <a:sym typeface="Arial" panose="020B0604020202020204" pitchFamily="34" charset="0"/>
            </a:endParaRPr>
          </a:p>
        </p:txBody>
      </p:sp>
      <p:sp>
        <p:nvSpPr>
          <p:cNvPr id="15" name="文本占位符 14"/>
          <p:cNvSpPr>
            <a:spLocks noGrp="1"/>
          </p:cNvSpPr>
          <p:nvPr>
            <p:ph type="body" sz="quarter" idx="10"/>
          </p:nvPr>
        </p:nvSpPr>
        <p:spPr>
          <a:xfrm>
            <a:off x="747714" y="1103325"/>
            <a:ext cx="4710112" cy="381629"/>
          </a:xfrm>
        </p:spPr>
        <p:txBody>
          <a:bodyPr>
            <a:noAutofit/>
          </a:bodyPr>
          <a:lstStyle/>
          <a:p>
            <a:r>
              <a:rPr lang="en-US" altLang="zh-CN" sz="1400" dirty="0"/>
              <a:t>2.</a:t>
            </a:r>
            <a:r>
              <a:rPr sz="1400" dirty="0">
                <a:latin typeface="华文楷体" panose="02010600040101010101" pitchFamily="2" charset="-122"/>
                <a:ea typeface="华文楷体" panose="02010600040101010101" pitchFamily="2" charset="-122"/>
              </a:rPr>
              <a:t>鼓励金融创新的制度环境</a:t>
            </a:r>
            <a:endParaRPr sz="1400" dirty="0">
              <a:latin typeface="华文楷体" panose="02010600040101010101" pitchFamily="2" charset="-122"/>
              <a:ea typeface="华文楷体" panose="02010600040101010101" pitchFamily="2" charset="-122"/>
            </a:endParaRPr>
          </a:p>
        </p:txBody>
      </p:sp>
      <p:sp>
        <p:nvSpPr>
          <p:cNvPr id="100" name="文本框 99"/>
          <p:cNvSpPr txBox="1"/>
          <p:nvPr/>
        </p:nvSpPr>
        <p:spPr>
          <a:xfrm>
            <a:off x="747715" y="1572278"/>
            <a:ext cx="4710112" cy="2000548"/>
          </a:xfrm>
          <a:prstGeom prst="rect">
            <a:avLst/>
          </a:prstGeom>
          <a:noFill/>
          <a:ln w="9525">
            <a:noFill/>
          </a:ln>
        </p:spPr>
        <p:txBody>
          <a:bodyPr wrap="square">
            <a:spAutoFit/>
          </a:bodyPr>
          <a:lstStyle/>
          <a:p>
            <a:pPr marL="285750" indent="-285750">
              <a:lnSpc>
                <a:spcPct val="150000"/>
              </a:lnSpc>
              <a:buFont typeface="Wingdings" panose="05000000000000000000" pitchFamily="2" charset="2"/>
              <a:buChar char="Ø"/>
            </a:pPr>
            <a:r>
              <a:rPr lang="en-US" sz="1400" b="0" dirty="0">
                <a:latin typeface="华文仿宋" panose="02010600040101010101" charset="-122"/>
                <a:ea typeface="华文仿宋" panose="02010600040101010101" charset="-122"/>
                <a:cs typeface="楷体" panose="02010609060101010101" pitchFamily="49" charset="-122"/>
              </a:rPr>
              <a:t> </a:t>
            </a:r>
            <a:r>
              <a:rPr sz="1400" b="0" dirty="0">
                <a:latin typeface="华文仿宋" panose="02010600040101010101" charset="-122"/>
                <a:ea typeface="华文仿宋" panose="02010600040101010101" charset="-122"/>
                <a:cs typeface="楷体" panose="02010609060101010101" pitchFamily="49" charset="-122"/>
              </a:rPr>
              <a:t>进入20世纪80年代以后，英美日等发达国家实行金融自由化措施，创造更为宽松的金融竞争环境。一方面使得汇率、利率等市场行情波动频繁，规避风险的要求进一步扩大。另一方面也为新兴市场的创立和新业务的开展提供了更多的机会和可能。从而促进了金融工程的创新和发展。</a:t>
            </a:r>
            <a:endParaRPr sz="1400" b="0" dirty="0">
              <a:latin typeface="华文仿宋" panose="02010600040101010101" charset="-122"/>
              <a:ea typeface="华文仿宋" panose="02010600040101010101" charset="-122"/>
              <a:cs typeface="楷体" panose="02010609060101010101" pitchFamily="49" charset="-122"/>
            </a:endParaRPr>
          </a:p>
        </p:txBody>
      </p:sp>
      <p:pic>
        <p:nvPicPr>
          <p:cNvPr id="4" name="图片 3" descr="7.webp"/>
          <p:cNvPicPr>
            <a:picLocks noChangeAspect="1"/>
          </p:cNvPicPr>
          <p:nvPr/>
        </p:nvPicPr>
        <p:blipFill>
          <a:blip r:embed="rId4"/>
          <a:stretch>
            <a:fillRect/>
          </a:stretch>
        </p:blipFill>
        <p:spPr>
          <a:xfrm>
            <a:off x="1898167" y="3994245"/>
            <a:ext cx="2102333" cy="1908935"/>
          </a:xfrm>
          <a:prstGeom prst="rect">
            <a:avLst/>
          </a:prstGeom>
        </p:spPr>
      </p:pic>
      <p:cxnSp>
        <p:nvCxnSpPr>
          <p:cNvPr id="5" name="直接连接符 4"/>
          <p:cNvCxnSpPr/>
          <p:nvPr/>
        </p:nvCxnSpPr>
        <p:spPr>
          <a:xfrm>
            <a:off x="5943600" y="1065528"/>
            <a:ext cx="0" cy="520954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596900" y="1016001"/>
            <a:ext cx="5033643" cy="5308599"/>
          </a:xfrm>
          <a:prstGeom prst="rect">
            <a:avLst/>
          </a:prstGeom>
          <a:noFill/>
          <a:ln w="1905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229033" y="1016001"/>
            <a:ext cx="5033643" cy="5308599"/>
          </a:xfrm>
          <a:prstGeom prst="rect">
            <a:avLst/>
          </a:prstGeom>
          <a:noFill/>
          <a:ln w="1905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接点 10"/>
          <p:cNvSpPr/>
          <p:nvPr/>
        </p:nvSpPr>
        <p:spPr>
          <a:xfrm>
            <a:off x="5817600" y="3297824"/>
            <a:ext cx="252000" cy="252000"/>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V 形 7"/>
          <p:cNvSpPr/>
          <p:nvPr/>
        </p:nvSpPr>
        <p:spPr>
          <a:xfrm>
            <a:off x="5934714" y="3352800"/>
            <a:ext cx="152079" cy="15240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箭头: V 形 8"/>
          <p:cNvSpPr/>
          <p:nvPr/>
        </p:nvSpPr>
        <p:spPr>
          <a:xfrm>
            <a:off x="5822321" y="3352800"/>
            <a:ext cx="152079" cy="15240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流程图: 接点 11"/>
          <p:cNvSpPr/>
          <p:nvPr/>
        </p:nvSpPr>
        <p:spPr>
          <a:xfrm>
            <a:off x="5781675" y="3262374"/>
            <a:ext cx="314325" cy="322899"/>
          </a:xfrm>
          <a:prstGeom prst="flowChartConnector">
            <a:avLst/>
          </a:prstGeom>
          <a:noFill/>
          <a:ln w="3810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14"/>
          <p:cNvSpPr txBox="1"/>
          <p:nvPr/>
        </p:nvSpPr>
        <p:spPr>
          <a:xfrm>
            <a:off x="6256658" y="1036619"/>
            <a:ext cx="4710112" cy="381629"/>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000" b="1" kern="1200" dirty="0" smtClean="0">
                <a:solidFill>
                  <a:schemeClr val="tx1">
                    <a:lumMod val="75000"/>
                    <a:lumOff val="25000"/>
                  </a:schemeClr>
                </a:solidFill>
                <a:latin typeface="+mn-ea"/>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400" dirty="0">
                <a:latin typeface="华文楷体" panose="02010600040101010101" pitchFamily="2" charset="-122"/>
                <a:ea typeface="华文楷体" panose="02010600040101010101" pitchFamily="2" charset="-122"/>
              </a:rPr>
              <a:t>3.</a:t>
            </a:r>
            <a:r>
              <a:rPr lang="zh-CN" altLang="en-US" sz="1400" dirty="0">
                <a:latin typeface="华文楷体" panose="02010600040101010101" pitchFamily="2" charset="-122"/>
                <a:ea typeface="华文楷体" panose="02010600040101010101" pitchFamily="2" charset="-122"/>
              </a:rPr>
              <a:t>期权及其他衍生金融工具的诞生</a:t>
            </a:r>
            <a:endParaRPr lang="zh-CN" altLang="en-US" sz="1400" dirty="0">
              <a:latin typeface="华文楷体" panose="02010600040101010101" pitchFamily="2" charset="-122"/>
              <a:ea typeface="华文楷体" panose="02010600040101010101" pitchFamily="2" charset="-122"/>
            </a:endParaRPr>
          </a:p>
        </p:txBody>
      </p:sp>
      <p:sp>
        <p:nvSpPr>
          <p:cNvPr id="14" name="文本框 13"/>
          <p:cNvSpPr txBox="1"/>
          <p:nvPr/>
        </p:nvSpPr>
        <p:spPr>
          <a:xfrm>
            <a:off x="6342091" y="1572278"/>
            <a:ext cx="4624680" cy="2323713"/>
          </a:xfrm>
          <a:prstGeom prst="rect">
            <a:avLst/>
          </a:prstGeom>
          <a:noFill/>
          <a:ln w="9525">
            <a:noFill/>
          </a:ln>
        </p:spPr>
        <p:txBody>
          <a:bodyPr wrap="square">
            <a:spAutoFit/>
          </a:bodyPr>
          <a:lstStyle/>
          <a:p>
            <a:pPr marL="285750" indent="-285750">
              <a:lnSpc>
                <a:spcPct val="150000"/>
              </a:lnSpc>
              <a:buFont typeface="Wingdings" panose="05000000000000000000" pitchFamily="2" charset="2"/>
              <a:buChar char="Ø"/>
            </a:pPr>
            <a:r>
              <a:rPr lang="zh-CN" altLang="en-US" sz="1400" b="0" dirty="0">
                <a:latin typeface="华文仿宋" panose="02010600040101010101" charset="-122"/>
                <a:ea typeface="华文仿宋" panose="02010600040101010101" charset="-122"/>
                <a:cs typeface="楷体" panose="02010609060101010101" pitchFamily="49" charset="-122"/>
              </a:rPr>
              <a:t>金融工程最早起源于美国，其标志性事件是</a:t>
            </a:r>
            <a:r>
              <a:rPr lang="en-US" altLang="zh-CN" sz="1400" b="0" dirty="0">
                <a:latin typeface="华文仿宋" panose="02010600040101010101" charset="-122"/>
                <a:ea typeface="华文仿宋" panose="02010600040101010101" charset="-122"/>
                <a:cs typeface="楷体" panose="02010609060101010101" pitchFamily="49" charset="-122"/>
              </a:rPr>
              <a:t>1973</a:t>
            </a:r>
            <a:r>
              <a:rPr lang="zh-CN" altLang="en-US" sz="1400" b="0" dirty="0">
                <a:latin typeface="华文仿宋" panose="02010600040101010101" charset="-122"/>
                <a:ea typeface="华文仿宋" panose="02010600040101010101" charset="-122"/>
                <a:cs typeface="楷体" panose="02010609060101010101" pitchFamily="49" charset="-122"/>
              </a:rPr>
              <a:t>年美国芝加哥期权交易所（</a:t>
            </a:r>
            <a:r>
              <a:rPr lang="en-US" altLang="zh-CN" sz="1400" b="0" dirty="0">
                <a:latin typeface="华文仿宋" panose="02010600040101010101" charset="-122"/>
                <a:ea typeface="华文仿宋" panose="02010600040101010101" charset="-122"/>
                <a:cs typeface="楷体" panose="02010609060101010101" pitchFamily="49" charset="-122"/>
              </a:rPr>
              <a:t>CBOE</a:t>
            </a:r>
            <a:r>
              <a:rPr lang="zh-CN" altLang="en-US" sz="1400" b="0" dirty="0">
                <a:latin typeface="华文仿宋" panose="02010600040101010101" charset="-122"/>
                <a:ea typeface="华文仿宋" panose="02010600040101010101" charset="-122"/>
                <a:cs typeface="楷体" panose="02010609060101010101" pitchFamily="49" charset="-122"/>
              </a:rPr>
              <a:t>）的成立。期权的引入为金融市场提供了更加灵活的风险管理工具。随后，其他衍生金融工具，如期货、互换等，也逐渐被引入金融市场。这些衍生金融工具的出现为金融市场，形成更加复杂的投资策略。 这些衍生金融工具的出现为金融市场的风险管理提供了更多的选择和手段</a:t>
            </a:r>
            <a:endParaRPr lang="zh-CN" altLang="en-US" sz="1400" b="0" dirty="0">
              <a:latin typeface="华文仿宋" panose="02010600040101010101" charset="-122"/>
              <a:ea typeface="华文仿宋" panose="02010600040101010101" charset="-122"/>
              <a:cs typeface="楷体" panose="02010609060101010101" pitchFamily="49" charset="-122"/>
            </a:endParaRPr>
          </a:p>
        </p:txBody>
      </p:sp>
      <p:pic>
        <p:nvPicPr>
          <p:cNvPr id="17" name="图片 16" descr="C:\Users\10993\Desktop\9.webp.jpg9.webp"/>
          <p:cNvPicPr>
            <a:picLocks noChangeAspect="1"/>
          </p:cNvPicPr>
          <p:nvPr/>
        </p:nvPicPr>
        <p:blipFill>
          <a:blip r:embed="rId5"/>
          <a:srcRect/>
          <a:stretch>
            <a:fillRect/>
          </a:stretch>
        </p:blipFill>
        <p:spPr>
          <a:xfrm>
            <a:off x="7900579" y="4050021"/>
            <a:ext cx="1494410" cy="209223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hink-cell data - do not delete"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 name="think-cell 幻灯片" r:id="rId2" imgW="5080" imgH="5080" progId="TCLayout.ActiveDocument.1">
                  <p:embed/>
                </p:oleObj>
              </mc:Choice>
              <mc:Fallback>
                <p:oleObj name="think-cell 幻灯片" r:id="rId2" imgW="5080" imgH="5080" progId="TCLayout.ActiveDocument.1">
                  <p:embed/>
                  <p:pic>
                    <p:nvPicPr>
                      <p:cNvPr id="0" name="图片 2"/>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16" name="标题 15"/>
          <p:cNvSpPr>
            <a:spLocks noGrp="1"/>
          </p:cNvSpPr>
          <p:nvPr>
            <p:ph type="title"/>
          </p:nvPr>
        </p:nvSpPr>
        <p:spPr/>
        <p:txBody>
          <a:bodyPr vert="horz">
            <a:normAutofit fontScale="90000"/>
          </a:bodyPr>
          <a:lstStyle/>
          <a:p>
            <a:r>
              <a:rPr lang="zh-CN" altLang="en-US" sz="2200" spc="600" dirty="0">
                <a:solidFill>
                  <a:srgbClr val="9A0001"/>
                </a:solidFill>
                <a:latin typeface="华文楷体" panose="02010600040101010101" pitchFamily="2" charset="-122"/>
                <a:ea typeface="华文楷体" panose="02010600040101010101" pitchFamily="2" charset="-122"/>
                <a:sym typeface="Arial" panose="020B0604020202020204" pitchFamily="34" charset="0"/>
              </a:rPr>
              <a:t>金融工程诞生的历史背景</a:t>
            </a:r>
            <a:br>
              <a:rPr lang="zh-CN" altLang="en-US" dirty="0">
                <a:latin typeface="华文楷体" panose="02010600040101010101" pitchFamily="2" charset="-122"/>
                <a:ea typeface="华文楷体" panose="02010600040101010101" pitchFamily="2" charset="-122"/>
                <a:sym typeface="Arial" panose="020B0604020202020204" pitchFamily="34" charset="0"/>
              </a:rPr>
            </a:br>
            <a:r>
              <a:rPr lang="zh-CN" altLang="en-US" sz="1800" dirty="0">
                <a:latin typeface="华文楷体" panose="02010600040101010101" pitchFamily="2" charset="-122"/>
                <a:ea typeface="华文楷体" panose="02010600040101010101" pitchFamily="2" charset="-122"/>
                <a:sym typeface="Arial" panose="020B0604020202020204" pitchFamily="34" charset="0"/>
              </a:rPr>
              <a:t>金融工程的诞生</a:t>
            </a:r>
            <a:r>
              <a:rPr lang="en-US" altLang="zh-CN" sz="1800" dirty="0">
                <a:latin typeface="华文楷体" panose="02010600040101010101" pitchFamily="2" charset="-122"/>
                <a:ea typeface="华文楷体" panose="02010600040101010101" pitchFamily="2" charset="-122"/>
                <a:sym typeface="Arial" panose="020B0604020202020204" pitchFamily="34" charset="0"/>
              </a:rPr>
              <a:t>——</a:t>
            </a:r>
            <a:r>
              <a:rPr lang="zh-CN" altLang="en-US" sz="1800" dirty="0">
                <a:latin typeface="华文楷体" panose="02010600040101010101" pitchFamily="2" charset="-122"/>
                <a:ea typeface="华文楷体" panose="02010600040101010101" pitchFamily="2" charset="-122"/>
                <a:sym typeface="Arial" panose="020B0604020202020204" pitchFamily="34" charset="0"/>
              </a:rPr>
              <a:t>从历史沿革角度探讨</a:t>
            </a:r>
            <a:endParaRPr lang="zh-CN" altLang="en-US" sz="1800" dirty="0">
              <a:sym typeface="Arial" panose="020B0604020202020204" pitchFamily="34" charset="0"/>
            </a:endParaRPr>
          </a:p>
        </p:txBody>
      </p:sp>
      <p:sp>
        <p:nvSpPr>
          <p:cNvPr id="15" name="文本占位符 14"/>
          <p:cNvSpPr>
            <a:spLocks noGrp="1"/>
          </p:cNvSpPr>
          <p:nvPr>
            <p:ph type="body" sz="quarter" idx="10"/>
          </p:nvPr>
        </p:nvSpPr>
        <p:spPr/>
        <p:txBody>
          <a:bodyPr>
            <a:noAutofit/>
          </a:bodyPr>
          <a:lstStyle/>
          <a:p>
            <a:r>
              <a:rPr lang="en-US" altLang="zh-CN" sz="1400" dirty="0">
                <a:latin typeface="华文楷体" panose="02010600040101010101" pitchFamily="2" charset="-122"/>
                <a:ea typeface="华文楷体" panose="02010600040101010101" pitchFamily="2" charset="-122"/>
              </a:rPr>
              <a:t>4.</a:t>
            </a:r>
            <a:r>
              <a:rPr sz="1400" dirty="0">
                <a:latin typeface="华文楷体" panose="02010600040101010101" pitchFamily="2" charset="-122"/>
                <a:ea typeface="华文楷体" panose="02010600040101010101" pitchFamily="2" charset="-122"/>
              </a:rPr>
              <a:t>金融理论的发展完善</a:t>
            </a:r>
            <a:endParaRPr sz="1400" dirty="0">
              <a:latin typeface="华文楷体" panose="02010600040101010101" pitchFamily="2" charset="-122"/>
              <a:ea typeface="华文楷体" panose="02010600040101010101" pitchFamily="2" charset="-122"/>
            </a:endParaRPr>
          </a:p>
        </p:txBody>
      </p:sp>
      <p:grpSp>
        <p:nvGrpSpPr>
          <p:cNvPr id="27" name="组合 26"/>
          <p:cNvGrpSpPr/>
          <p:nvPr/>
        </p:nvGrpSpPr>
        <p:grpSpPr>
          <a:xfrm flipH="1">
            <a:off x="3571794" y="1532859"/>
            <a:ext cx="0" cy="4499672"/>
            <a:chOff x="3571794" y="1767917"/>
            <a:chExt cx="0" cy="3198976"/>
          </a:xfrm>
        </p:grpSpPr>
        <p:cxnSp>
          <p:nvCxnSpPr>
            <p:cNvPr id="38" name="直接连接符 37"/>
            <p:cNvCxnSpPr/>
            <p:nvPr/>
          </p:nvCxnSpPr>
          <p:spPr>
            <a:xfrm flipV="1">
              <a:off x="3571794" y="1767917"/>
              <a:ext cx="0" cy="1599488"/>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V="1">
              <a:off x="3571794" y="3367405"/>
              <a:ext cx="0" cy="1599488"/>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sp>
        <p:nvSpPr>
          <p:cNvPr id="4" name="灯片编号占位符 9"/>
          <p:cNvSpPr>
            <a:spLocks noGrp="1"/>
          </p:cNvSpPr>
          <p:nvPr/>
        </p:nvSpPr>
        <p:spPr>
          <a:xfrm>
            <a:off x="9132791" y="6521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cxnSp>
        <p:nvCxnSpPr>
          <p:cNvPr id="5" name="直接连接符 4"/>
          <p:cNvCxnSpPr>
            <a:endCxn id="54" idx="3"/>
          </p:cNvCxnSpPr>
          <p:nvPr/>
        </p:nvCxnSpPr>
        <p:spPr>
          <a:xfrm flipV="1">
            <a:off x="1478280" y="3699376"/>
            <a:ext cx="9478847" cy="1404"/>
          </a:xfrm>
          <a:prstGeom prst="line">
            <a:avLst/>
          </a:prstGeom>
          <a:ln w="38100">
            <a:gradFill flip="none" rotWithShape="1">
              <a:gsLst>
                <a:gs pos="82000">
                  <a:srgbClr val="9A0001"/>
                </a:gs>
                <a:gs pos="21000">
                  <a:srgbClr val="9A0001"/>
                </a:gs>
                <a:gs pos="0">
                  <a:schemeClr val="accent1">
                    <a:alpha val="0"/>
                  </a:schemeClr>
                </a:gs>
                <a:gs pos="52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rot="5400000">
            <a:off x="6029960" y="3622040"/>
            <a:ext cx="163830" cy="16383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33" name="椭圆 32"/>
          <p:cNvSpPr/>
          <p:nvPr/>
        </p:nvSpPr>
        <p:spPr>
          <a:xfrm rot="5400000">
            <a:off x="3505754" y="3622040"/>
            <a:ext cx="163830" cy="16383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37" name="椭圆 36"/>
          <p:cNvSpPr/>
          <p:nvPr/>
        </p:nvSpPr>
        <p:spPr>
          <a:xfrm rot="5400000">
            <a:off x="8554166" y="3622040"/>
            <a:ext cx="163830" cy="16383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cs typeface="+mn-ea"/>
              <a:sym typeface="Arial" panose="020B0604020202020204" pitchFamily="34" charset="0"/>
            </a:endParaRPr>
          </a:p>
        </p:txBody>
      </p:sp>
      <p:grpSp>
        <p:nvGrpSpPr>
          <p:cNvPr id="48" name="组合 47"/>
          <p:cNvGrpSpPr/>
          <p:nvPr/>
        </p:nvGrpSpPr>
        <p:grpSpPr>
          <a:xfrm>
            <a:off x="4377609" y="5727286"/>
            <a:ext cx="1252841" cy="275590"/>
            <a:chOff x="2318952" y="4702097"/>
            <a:chExt cx="1252841" cy="275590"/>
          </a:xfrm>
        </p:grpSpPr>
        <p:sp>
          <p:nvSpPr>
            <p:cNvPr id="49" name="time-left_121646"/>
            <p:cNvSpPr>
              <a:spLocks noChangeAspect="1"/>
            </p:cNvSpPr>
            <p:nvPr/>
          </p:nvSpPr>
          <p:spPr bwMode="auto">
            <a:xfrm>
              <a:off x="2318952" y="4776619"/>
              <a:ext cx="157547" cy="157327"/>
            </a:xfrm>
            <a:custGeom>
              <a:avLst/>
              <a:gdLst>
                <a:gd name="connsiteX0" fmla="*/ 283446 w 606933"/>
                <a:gd name="connsiteY0" fmla="*/ 100626 h 606087"/>
                <a:gd name="connsiteX1" fmla="*/ 323472 w 606933"/>
                <a:gd name="connsiteY1" fmla="*/ 100626 h 606087"/>
                <a:gd name="connsiteX2" fmla="*/ 323472 w 606933"/>
                <a:gd name="connsiteY2" fmla="*/ 323048 h 606087"/>
                <a:gd name="connsiteX3" fmla="*/ 100626 w 606933"/>
                <a:gd name="connsiteY3" fmla="*/ 322649 h 606087"/>
                <a:gd name="connsiteX4" fmla="*/ 100726 w 606933"/>
                <a:gd name="connsiteY4" fmla="*/ 282699 h 606087"/>
                <a:gd name="connsiteX5" fmla="*/ 283446 w 606933"/>
                <a:gd name="connsiteY5" fmla="*/ 282998 h 606087"/>
                <a:gd name="connsiteX6" fmla="*/ 303416 w 606933"/>
                <a:gd name="connsiteY6" fmla="*/ 0 h 606087"/>
                <a:gd name="connsiteX7" fmla="*/ 326125 w 606933"/>
                <a:gd name="connsiteY7" fmla="*/ 799 h 606087"/>
                <a:gd name="connsiteX8" fmla="*/ 323224 w 606933"/>
                <a:gd name="connsiteY8" fmla="*/ 40659 h 606087"/>
                <a:gd name="connsiteX9" fmla="*/ 303416 w 606933"/>
                <a:gd name="connsiteY9" fmla="*/ 39959 h 606087"/>
                <a:gd name="connsiteX10" fmla="*/ 40015 w 606933"/>
                <a:gd name="connsiteY10" fmla="*/ 302994 h 606087"/>
                <a:gd name="connsiteX11" fmla="*/ 303416 w 606933"/>
                <a:gd name="connsiteY11" fmla="*/ 566128 h 606087"/>
                <a:gd name="connsiteX12" fmla="*/ 566918 w 606933"/>
                <a:gd name="connsiteY12" fmla="*/ 302994 h 606087"/>
                <a:gd name="connsiteX13" fmla="*/ 431866 w 606933"/>
                <a:gd name="connsiteY13" fmla="*/ 73326 h 606087"/>
                <a:gd name="connsiteX14" fmla="*/ 431866 w 606933"/>
                <a:gd name="connsiteY14" fmla="*/ 174823 h 606087"/>
                <a:gd name="connsiteX15" fmla="*/ 391850 w 606933"/>
                <a:gd name="connsiteY15" fmla="*/ 174823 h 606087"/>
                <a:gd name="connsiteX16" fmla="*/ 391850 w 606933"/>
                <a:gd name="connsiteY16" fmla="*/ 21578 h 606087"/>
                <a:gd name="connsiteX17" fmla="*/ 545309 w 606933"/>
                <a:gd name="connsiteY17" fmla="*/ 21578 h 606087"/>
                <a:gd name="connsiteX18" fmla="*/ 545309 w 606933"/>
                <a:gd name="connsiteY18" fmla="*/ 61538 h 606087"/>
                <a:gd name="connsiteX19" fmla="*/ 486887 w 606933"/>
                <a:gd name="connsiteY19" fmla="*/ 61538 h 606087"/>
                <a:gd name="connsiteX20" fmla="*/ 554413 w 606933"/>
                <a:gd name="connsiteY20" fmla="*/ 132666 h 606087"/>
                <a:gd name="connsiteX21" fmla="*/ 606933 w 606933"/>
                <a:gd name="connsiteY21" fmla="*/ 302994 h 606087"/>
                <a:gd name="connsiteX22" fmla="*/ 517999 w 606933"/>
                <a:gd name="connsiteY22" fmla="*/ 517277 h 606087"/>
                <a:gd name="connsiteX23" fmla="*/ 303416 w 606933"/>
                <a:gd name="connsiteY23" fmla="*/ 606087 h 606087"/>
                <a:gd name="connsiteX24" fmla="*/ 88834 w 606933"/>
                <a:gd name="connsiteY24" fmla="*/ 517277 h 606087"/>
                <a:gd name="connsiteX25" fmla="*/ 0 w 606933"/>
                <a:gd name="connsiteY25" fmla="*/ 302994 h 606087"/>
                <a:gd name="connsiteX26" fmla="*/ 88834 w 606933"/>
                <a:gd name="connsiteY26" fmla="*/ 88710 h 606087"/>
                <a:gd name="connsiteX27" fmla="*/ 303416 w 606933"/>
                <a:gd name="connsiteY27" fmla="*/ 0 h 60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6933" h="606087">
                  <a:moveTo>
                    <a:pt x="283446" y="100626"/>
                  </a:moveTo>
                  <a:lnTo>
                    <a:pt x="323472" y="100626"/>
                  </a:lnTo>
                  <a:lnTo>
                    <a:pt x="323472" y="323048"/>
                  </a:lnTo>
                  <a:lnTo>
                    <a:pt x="100626" y="322649"/>
                  </a:lnTo>
                  <a:lnTo>
                    <a:pt x="100726" y="282699"/>
                  </a:lnTo>
                  <a:lnTo>
                    <a:pt x="283446" y="282998"/>
                  </a:lnTo>
                  <a:close/>
                  <a:moveTo>
                    <a:pt x="303416" y="0"/>
                  </a:moveTo>
                  <a:cubicBezTo>
                    <a:pt x="310919" y="0"/>
                    <a:pt x="318622" y="299"/>
                    <a:pt x="326125" y="799"/>
                  </a:cubicBezTo>
                  <a:lnTo>
                    <a:pt x="323224" y="40659"/>
                  </a:lnTo>
                  <a:cubicBezTo>
                    <a:pt x="316622" y="40159"/>
                    <a:pt x="309919" y="39959"/>
                    <a:pt x="303416" y="39959"/>
                  </a:cubicBezTo>
                  <a:cubicBezTo>
                    <a:pt x="158161" y="39959"/>
                    <a:pt x="40015" y="157941"/>
                    <a:pt x="40015" y="302994"/>
                  </a:cubicBezTo>
                  <a:cubicBezTo>
                    <a:pt x="40015" y="448047"/>
                    <a:pt x="158161" y="566128"/>
                    <a:pt x="303416" y="566128"/>
                  </a:cubicBezTo>
                  <a:cubicBezTo>
                    <a:pt x="448672" y="566128"/>
                    <a:pt x="566918" y="448047"/>
                    <a:pt x="566918" y="302994"/>
                  </a:cubicBezTo>
                  <a:cubicBezTo>
                    <a:pt x="566918" y="206591"/>
                    <a:pt x="514798" y="119380"/>
                    <a:pt x="431866" y="73326"/>
                  </a:cubicBezTo>
                  <a:lnTo>
                    <a:pt x="431866" y="174823"/>
                  </a:lnTo>
                  <a:lnTo>
                    <a:pt x="391850" y="174823"/>
                  </a:lnTo>
                  <a:lnTo>
                    <a:pt x="391850" y="21578"/>
                  </a:lnTo>
                  <a:lnTo>
                    <a:pt x="545309" y="21578"/>
                  </a:lnTo>
                  <a:lnTo>
                    <a:pt x="545309" y="61538"/>
                  </a:lnTo>
                  <a:lnTo>
                    <a:pt x="486887" y="61538"/>
                  </a:lnTo>
                  <a:cubicBezTo>
                    <a:pt x="512897" y="81318"/>
                    <a:pt x="535706" y="105294"/>
                    <a:pt x="554413" y="132666"/>
                  </a:cubicBezTo>
                  <a:cubicBezTo>
                    <a:pt x="588726" y="183015"/>
                    <a:pt x="606933" y="241956"/>
                    <a:pt x="606933" y="302994"/>
                  </a:cubicBezTo>
                  <a:cubicBezTo>
                    <a:pt x="606933" y="384012"/>
                    <a:pt x="575321" y="460035"/>
                    <a:pt x="517999" y="517277"/>
                  </a:cubicBezTo>
                  <a:cubicBezTo>
                    <a:pt x="460677" y="574519"/>
                    <a:pt x="384548" y="606087"/>
                    <a:pt x="303416" y="606087"/>
                  </a:cubicBezTo>
                  <a:cubicBezTo>
                    <a:pt x="222385" y="606087"/>
                    <a:pt x="146156" y="574519"/>
                    <a:pt x="88834" y="517277"/>
                  </a:cubicBezTo>
                  <a:cubicBezTo>
                    <a:pt x="31612" y="460035"/>
                    <a:pt x="0" y="384012"/>
                    <a:pt x="0" y="302994"/>
                  </a:cubicBezTo>
                  <a:cubicBezTo>
                    <a:pt x="0" y="222076"/>
                    <a:pt x="31612" y="145953"/>
                    <a:pt x="88834" y="88710"/>
                  </a:cubicBezTo>
                  <a:cubicBezTo>
                    <a:pt x="146156" y="31568"/>
                    <a:pt x="222385" y="0"/>
                    <a:pt x="303416" y="0"/>
                  </a:cubicBezTo>
                  <a:close/>
                </a:path>
              </a:pathLst>
            </a:custGeom>
            <a:solidFill>
              <a:schemeClr val="accent1"/>
            </a:solidFill>
            <a:ln>
              <a:noFill/>
            </a:ln>
          </p:spPr>
          <p:txBody>
            <a:bodyPr/>
            <a:lstStyle/>
            <a:p>
              <a:endParaRPr lang="zh-CN" altLang="en-US">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50" name="文本框 49"/>
            <p:cNvSpPr txBox="1"/>
            <p:nvPr/>
          </p:nvSpPr>
          <p:spPr>
            <a:xfrm>
              <a:off x="2535936" y="4702097"/>
              <a:ext cx="1035857" cy="275590"/>
            </a:xfrm>
            <a:prstGeom prst="rect">
              <a:avLst/>
            </a:prstGeom>
            <a:noFill/>
          </p:spPr>
          <p:txBody>
            <a:bodyPr wrap="square" rtlCol="0">
              <a:spAutoFit/>
            </a:bodyPr>
            <a:lstStyle/>
            <a:p>
              <a:r>
                <a:rPr lang="en-US" altLang="zh-CN" sz="1200" b="1" dirty="0">
                  <a:latin typeface="华文楷体" panose="02010600040101010101" pitchFamily="2" charset="-122"/>
                  <a:ea typeface="华文楷体" panose="02010600040101010101" pitchFamily="2" charset="-122"/>
                  <a:cs typeface="+mn-ea"/>
                  <a:sym typeface="Arial" panose="020B0604020202020204" pitchFamily="34" charset="0"/>
                </a:rPr>
                <a:t>1964</a:t>
              </a:r>
              <a:r>
                <a:rPr lang="zh-CN" altLang="en-US" sz="1200" b="1" dirty="0">
                  <a:latin typeface="华文楷体" panose="02010600040101010101" pitchFamily="2" charset="-122"/>
                  <a:ea typeface="华文楷体" panose="02010600040101010101" pitchFamily="2" charset="-122"/>
                  <a:cs typeface="+mn-ea"/>
                  <a:sym typeface="Arial" panose="020B0604020202020204" pitchFamily="34" charset="0"/>
                </a:rPr>
                <a:t>年</a:t>
              </a:r>
              <a:endParaRPr lang="zh-CN" altLang="en-US" sz="1200" b="1" dirty="0">
                <a:latin typeface="华文楷体" panose="02010600040101010101" pitchFamily="2" charset="-122"/>
                <a:ea typeface="华文楷体" panose="02010600040101010101" pitchFamily="2" charset="-122"/>
                <a:cs typeface="+mn-ea"/>
                <a:sym typeface="Arial" panose="020B0604020202020204" pitchFamily="34" charset="0"/>
              </a:endParaRPr>
            </a:p>
          </p:txBody>
        </p:sp>
      </p:grpSp>
      <p:sp>
        <p:nvSpPr>
          <p:cNvPr id="51" name="文本框 50"/>
          <p:cNvSpPr txBox="1"/>
          <p:nvPr/>
        </p:nvSpPr>
        <p:spPr>
          <a:xfrm>
            <a:off x="3929380" y="3942715"/>
            <a:ext cx="1809115" cy="307777"/>
          </a:xfrm>
          <a:prstGeom prst="rect">
            <a:avLst/>
          </a:prstGeom>
          <a:noFill/>
        </p:spPr>
        <p:txBody>
          <a:bodyPr wrap="square" rtlCol="0">
            <a:spAutoFit/>
          </a:bodyPr>
          <a:lstStyle/>
          <a:p>
            <a:r>
              <a:rPr lang="zh-CN" altLang="en-US" sz="1400" b="1"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rPr>
              <a:t>资本资产定价模型</a:t>
            </a:r>
            <a:endParaRPr lang="zh-CN" altLang="en-US" sz="1400" b="1"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cxnSp>
        <p:nvCxnSpPr>
          <p:cNvPr id="55" name="直接连接符 54"/>
          <p:cNvCxnSpPr/>
          <p:nvPr/>
        </p:nvCxnSpPr>
        <p:spPr>
          <a:xfrm flipH="1" flipV="1">
            <a:off x="6096000" y="3782695"/>
            <a:ext cx="0" cy="2249836"/>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nvGrpSpPr>
          <p:cNvPr id="56" name="组合 55"/>
          <p:cNvGrpSpPr/>
          <p:nvPr/>
        </p:nvGrpSpPr>
        <p:grpSpPr>
          <a:xfrm>
            <a:off x="2318953" y="3313337"/>
            <a:ext cx="1252855" cy="275590"/>
            <a:chOff x="2318952" y="4702097"/>
            <a:chExt cx="1252855" cy="275590"/>
          </a:xfrm>
        </p:grpSpPr>
        <p:sp>
          <p:nvSpPr>
            <p:cNvPr id="57" name="time-left_121646"/>
            <p:cNvSpPr>
              <a:spLocks noChangeAspect="1"/>
            </p:cNvSpPr>
            <p:nvPr/>
          </p:nvSpPr>
          <p:spPr bwMode="auto">
            <a:xfrm>
              <a:off x="2318952" y="4776619"/>
              <a:ext cx="157547" cy="157327"/>
            </a:xfrm>
            <a:custGeom>
              <a:avLst/>
              <a:gdLst>
                <a:gd name="connsiteX0" fmla="*/ 283446 w 606933"/>
                <a:gd name="connsiteY0" fmla="*/ 100626 h 606087"/>
                <a:gd name="connsiteX1" fmla="*/ 323472 w 606933"/>
                <a:gd name="connsiteY1" fmla="*/ 100626 h 606087"/>
                <a:gd name="connsiteX2" fmla="*/ 323472 w 606933"/>
                <a:gd name="connsiteY2" fmla="*/ 323048 h 606087"/>
                <a:gd name="connsiteX3" fmla="*/ 100626 w 606933"/>
                <a:gd name="connsiteY3" fmla="*/ 322649 h 606087"/>
                <a:gd name="connsiteX4" fmla="*/ 100726 w 606933"/>
                <a:gd name="connsiteY4" fmla="*/ 282699 h 606087"/>
                <a:gd name="connsiteX5" fmla="*/ 283446 w 606933"/>
                <a:gd name="connsiteY5" fmla="*/ 282998 h 606087"/>
                <a:gd name="connsiteX6" fmla="*/ 303416 w 606933"/>
                <a:gd name="connsiteY6" fmla="*/ 0 h 606087"/>
                <a:gd name="connsiteX7" fmla="*/ 326125 w 606933"/>
                <a:gd name="connsiteY7" fmla="*/ 799 h 606087"/>
                <a:gd name="connsiteX8" fmla="*/ 323224 w 606933"/>
                <a:gd name="connsiteY8" fmla="*/ 40659 h 606087"/>
                <a:gd name="connsiteX9" fmla="*/ 303416 w 606933"/>
                <a:gd name="connsiteY9" fmla="*/ 39959 h 606087"/>
                <a:gd name="connsiteX10" fmla="*/ 40015 w 606933"/>
                <a:gd name="connsiteY10" fmla="*/ 302994 h 606087"/>
                <a:gd name="connsiteX11" fmla="*/ 303416 w 606933"/>
                <a:gd name="connsiteY11" fmla="*/ 566128 h 606087"/>
                <a:gd name="connsiteX12" fmla="*/ 566918 w 606933"/>
                <a:gd name="connsiteY12" fmla="*/ 302994 h 606087"/>
                <a:gd name="connsiteX13" fmla="*/ 431866 w 606933"/>
                <a:gd name="connsiteY13" fmla="*/ 73326 h 606087"/>
                <a:gd name="connsiteX14" fmla="*/ 431866 w 606933"/>
                <a:gd name="connsiteY14" fmla="*/ 174823 h 606087"/>
                <a:gd name="connsiteX15" fmla="*/ 391850 w 606933"/>
                <a:gd name="connsiteY15" fmla="*/ 174823 h 606087"/>
                <a:gd name="connsiteX16" fmla="*/ 391850 w 606933"/>
                <a:gd name="connsiteY16" fmla="*/ 21578 h 606087"/>
                <a:gd name="connsiteX17" fmla="*/ 545309 w 606933"/>
                <a:gd name="connsiteY17" fmla="*/ 21578 h 606087"/>
                <a:gd name="connsiteX18" fmla="*/ 545309 w 606933"/>
                <a:gd name="connsiteY18" fmla="*/ 61538 h 606087"/>
                <a:gd name="connsiteX19" fmla="*/ 486887 w 606933"/>
                <a:gd name="connsiteY19" fmla="*/ 61538 h 606087"/>
                <a:gd name="connsiteX20" fmla="*/ 554413 w 606933"/>
                <a:gd name="connsiteY20" fmla="*/ 132666 h 606087"/>
                <a:gd name="connsiteX21" fmla="*/ 606933 w 606933"/>
                <a:gd name="connsiteY21" fmla="*/ 302994 h 606087"/>
                <a:gd name="connsiteX22" fmla="*/ 517999 w 606933"/>
                <a:gd name="connsiteY22" fmla="*/ 517277 h 606087"/>
                <a:gd name="connsiteX23" fmla="*/ 303416 w 606933"/>
                <a:gd name="connsiteY23" fmla="*/ 606087 h 606087"/>
                <a:gd name="connsiteX24" fmla="*/ 88834 w 606933"/>
                <a:gd name="connsiteY24" fmla="*/ 517277 h 606087"/>
                <a:gd name="connsiteX25" fmla="*/ 0 w 606933"/>
                <a:gd name="connsiteY25" fmla="*/ 302994 h 606087"/>
                <a:gd name="connsiteX26" fmla="*/ 88834 w 606933"/>
                <a:gd name="connsiteY26" fmla="*/ 88710 h 606087"/>
                <a:gd name="connsiteX27" fmla="*/ 303416 w 606933"/>
                <a:gd name="connsiteY27" fmla="*/ 0 h 60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6933" h="606087">
                  <a:moveTo>
                    <a:pt x="283446" y="100626"/>
                  </a:moveTo>
                  <a:lnTo>
                    <a:pt x="323472" y="100626"/>
                  </a:lnTo>
                  <a:lnTo>
                    <a:pt x="323472" y="323048"/>
                  </a:lnTo>
                  <a:lnTo>
                    <a:pt x="100626" y="322649"/>
                  </a:lnTo>
                  <a:lnTo>
                    <a:pt x="100726" y="282699"/>
                  </a:lnTo>
                  <a:lnTo>
                    <a:pt x="283446" y="282998"/>
                  </a:lnTo>
                  <a:close/>
                  <a:moveTo>
                    <a:pt x="303416" y="0"/>
                  </a:moveTo>
                  <a:cubicBezTo>
                    <a:pt x="310919" y="0"/>
                    <a:pt x="318622" y="299"/>
                    <a:pt x="326125" y="799"/>
                  </a:cubicBezTo>
                  <a:lnTo>
                    <a:pt x="323224" y="40659"/>
                  </a:lnTo>
                  <a:cubicBezTo>
                    <a:pt x="316622" y="40159"/>
                    <a:pt x="309919" y="39959"/>
                    <a:pt x="303416" y="39959"/>
                  </a:cubicBezTo>
                  <a:cubicBezTo>
                    <a:pt x="158161" y="39959"/>
                    <a:pt x="40015" y="157941"/>
                    <a:pt x="40015" y="302994"/>
                  </a:cubicBezTo>
                  <a:cubicBezTo>
                    <a:pt x="40015" y="448047"/>
                    <a:pt x="158161" y="566128"/>
                    <a:pt x="303416" y="566128"/>
                  </a:cubicBezTo>
                  <a:cubicBezTo>
                    <a:pt x="448672" y="566128"/>
                    <a:pt x="566918" y="448047"/>
                    <a:pt x="566918" y="302994"/>
                  </a:cubicBezTo>
                  <a:cubicBezTo>
                    <a:pt x="566918" y="206591"/>
                    <a:pt x="514798" y="119380"/>
                    <a:pt x="431866" y="73326"/>
                  </a:cubicBezTo>
                  <a:lnTo>
                    <a:pt x="431866" y="174823"/>
                  </a:lnTo>
                  <a:lnTo>
                    <a:pt x="391850" y="174823"/>
                  </a:lnTo>
                  <a:lnTo>
                    <a:pt x="391850" y="21578"/>
                  </a:lnTo>
                  <a:lnTo>
                    <a:pt x="545309" y="21578"/>
                  </a:lnTo>
                  <a:lnTo>
                    <a:pt x="545309" y="61538"/>
                  </a:lnTo>
                  <a:lnTo>
                    <a:pt x="486887" y="61538"/>
                  </a:lnTo>
                  <a:cubicBezTo>
                    <a:pt x="512897" y="81318"/>
                    <a:pt x="535706" y="105294"/>
                    <a:pt x="554413" y="132666"/>
                  </a:cubicBezTo>
                  <a:cubicBezTo>
                    <a:pt x="588726" y="183015"/>
                    <a:pt x="606933" y="241956"/>
                    <a:pt x="606933" y="302994"/>
                  </a:cubicBezTo>
                  <a:cubicBezTo>
                    <a:pt x="606933" y="384012"/>
                    <a:pt x="575321" y="460035"/>
                    <a:pt x="517999" y="517277"/>
                  </a:cubicBezTo>
                  <a:cubicBezTo>
                    <a:pt x="460677" y="574519"/>
                    <a:pt x="384548" y="606087"/>
                    <a:pt x="303416" y="606087"/>
                  </a:cubicBezTo>
                  <a:cubicBezTo>
                    <a:pt x="222385" y="606087"/>
                    <a:pt x="146156" y="574519"/>
                    <a:pt x="88834" y="517277"/>
                  </a:cubicBezTo>
                  <a:cubicBezTo>
                    <a:pt x="31612" y="460035"/>
                    <a:pt x="0" y="384012"/>
                    <a:pt x="0" y="302994"/>
                  </a:cubicBezTo>
                  <a:cubicBezTo>
                    <a:pt x="0" y="222076"/>
                    <a:pt x="31612" y="145953"/>
                    <a:pt x="88834" y="88710"/>
                  </a:cubicBezTo>
                  <a:cubicBezTo>
                    <a:pt x="146156" y="31568"/>
                    <a:pt x="222385" y="0"/>
                    <a:pt x="303416" y="0"/>
                  </a:cubicBezTo>
                  <a:close/>
                </a:path>
              </a:pathLst>
            </a:custGeom>
            <a:solidFill>
              <a:schemeClr val="accent1"/>
            </a:solidFill>
            <a:ln>
              <a:noFill/>
            </a:ln>
          </p:spPr>
          <p:txBody>
            <a:bodyPr/>
            <a:lstStyle/>
            <a:p>
              <a:endParaRPr lang="zh-CN" altLang="en-US">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58" name="文本框 57"/>
            <p:cNvSpPr txBox="1"/>
            <p:nvPr/>
          </p:nvSpPr>
          <p:spPr>
            <a:xfrm>
              <a:off x="2390707" y="4702097"/>
              <a:ext cx="1181100" cy="275590"/>
            </a:xfrm>
            <a:prstGeom prst="rect">
              <a:avLst/>
            </a:prstGeom>
            <a:noFill/>
          </p:spPr>
          <p:txBody>
            <a:bodyPr wrap="square" rtlCol="0">
              <a:spAutoFit/>
            </a:bodyPr>
            <a:lstStyle/>
            <a:p>
              <a:r>
                <a:rPr lang="en-US" sz="1200" b="1" dirty="0">
                  <a:latin typeface="华文楷体" panose="02010600040101010101" pitchFamily="2" charset="-122"/>
                  <a:ea typeface="华文楷体" panose="02010600040101010101" pitchFamily="2" charset="-122"/>
                  <a:cs typeface="+mn-ea"/>
                  <a:sym typeface="Arial" panose="020B0604020202020204" pitchFamily="34" charset="0"/>
                </a:rPr>
                <a:t>1952</a:t>
              </a:r>
              <a:r>
                <a:rPr lang="zh-CN" altLang="en-US" sz="1200" b="1" dirty="0">
                  <a:latin typeface="华文楷体" panose="02010600040101010101" pitchFamily="2" charset="-122"/>
                  <a:ea typeface="华文楷体" panose="02010600040101010101" pitchFamily="2" charset="-122"/>
                  <a:cs typeface="+mn-ea"/>
                  <a:sym typeface="Arial" panose="020B0604020202020204" pitchFamily="34" charset="0"/>
                </a:rPr>
                <a:t>年</a:t>
              </a:r>
              <a:endParaRPr lang="zh-CN" altLang="en-US" sz="1200" b="1" dirty="0">
                <a:latin typeface="华文楷体" panose="02010600040101010101" pitchFamily="2" charset="-122"/>
                <a:ea typeface="华文楷体" panose="02010600040101010101" pitchFamily="2" charset="-122"/>
                <a:cs typeface="+mn-ea"/>
                <a:sym typeface="Arial" panose="020B0604020202020204" pitchFamily="34" charset="0"/>
              </a:endParaRPr>
            </a:p>
          </p:txBody>
        </p:sp>
      </p:grpSp>
      <p:sp>
        <p:nvSpPr>
          <p:cNvPr id="60" name="文本框 59"/>
          <p:cNvSpPr txBox="1"/>
          <p:nvPr/>
        </p:nvSpPr>
        <p:spPr>
          <a:xfrm>
            <a:off x="996234" y="1474829"/>
            <a:ext cx="2591435" cy="382669"/>
          </a:xfrm>
          <a:prstGeom prst="rect">
            <a:avLst/>
          </a:prstGeom>
          <a:noFill/>
        </p:spPr>
        <p:txBody>
          <a:bodyPr wrap="square" rtlCol="0">
            <a:spAutoFit/>
          </a:bodyPr>
          <a:lstStyle/>
          <a:p>
            <a:pPr>
              <a:lnSpc>
                <a:spcPct val="150000"/>
              </a:lnSpc>
            </a:pPr>
            <a:r>
              <a:rPr lang="zh-CN" altLang="en-US" sz="1400" b="1"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rPr>
              <a:t>现代投资组合理论（</a:t>
            </a:r>
            <a:r>
              <a:rPr lang="en-US" altLang="zh-CN" sz="1400" b="1" dirty="0">
                <a:solidFill>
                  <a:schemeClr val="tx1">
                    <a:lumMod val="85000"/>
                    <a:lumOff val="15000"/>
                  </a:schemeClr>
                </a:solidFill>
                <a:latin typeface="Arial" panose="020B0604020202020204" pitchFamily="34" charset="0"/>
                <a:ea typeface="华文楷体" panose="02010600040101010101" pitchFamily="2" charset="-122"/>
                <a:cs typeface="Arial" panose="020B0604020202020204" pitchFamily="34" charset="0"/>
                <a:sym typeface="Arial" panose="020B0604020202020204" pitchFamily="34" charset="0"/>
              </a:rPr>
              <a:t>MPT</a:t>
            </a:r>
            <a:r>
              <a:rPr lang="zh-CN" altLang="en-US" sz="1400" b="1"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rPr>
              <a:t>）</a:t>
            </a:r>
            <a:endParaRPr lang="zh-CN" altLang="en-US" sz="1400" b="1"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pic>
        <p:nvPicPr>
          <p:cNvPr id="62" name="图片 61" descr="C:\Users\10993\Desktop\10.webp.jpg10.webp"/>
          <p:cNvPicPr>
            <a:picLocks noChangeAspect="1"/>
          </p:cNvPicPr>
          <p:nvPr/>
        </p:nvPicPr>
        <p:blipFill>
          <a:blip r:embed="rId4"/>
          <a:srcRect/>
          <a:stretch>
            <a:fillRect/>
          </a:stretch>
        </p:blipFill>
        <p:spPr>
          <a:xfrm>
            <a:off x="731520" y="3934460"/>
            <a:ext cx="2840355" cy="1492885"/>
          </a:xfrm>
          <a:prstGeom prst="rect">
            <a:avLst/>
          </a:prstGeom>
        </p:spPr>
      </p:pic>
      <p:grpSp>
        <p:nvGrpSpPr>
          <p:cNvPr id="63" name="组合 62"/>
          <p:cNvGrpSpPr/>
          <p:nvPr/>
        </p:nvGrpSpPr>
        <p:grpSpPr>
          <a:xfrm>
            <a:off x="6974790" y="3365751"/>
            <a:ext cx="1252841" cy="275590"/>
            <a:chOff x="2318952" y="4702097"/>
            <a:chExt cx="1252841" cy="275590"/>
          </a:xfrm>
        </p:grpSpPr>
        <p:sp>
          <p:nvSpPr>
            <p:cNvPr id="64" name="time-left_121646"/>
            <p:cNvSpPr>
              <a:spLocks noChangeAspect="1"/>
            </p:cNvSpPr>
            <p:nvPr/>
          </p:nvSpPr>
          <p:spPr bwMode="auto">
            <a:xfrm>
              <a:off x="2318952" y="4776619"/>
              <a:ext cx="157547" cy="157327"/>
            </a:xfrm>
            <a:custGeom>
              <a:avLst/>
              <a:gdLst>
                <a:gd name="connsiteX0" fmla="*/ 283446 w 606933"/>
                <a:gd name="connsiteY0" fmla="*/ 100626 h 606087"/>
                <a:gd name="connsiteX1" fmla="*/ 323472 w 606933"/>
                <a:gd name="connsiteY1" fmla="*/ 100626 h 606087"/>
                <a:gd name="connsiteX2" fmla="*/ 323472 w 606933"/>
                <a:gd name="connsiteY2" fmla="*/ 323048 h 606087"/>
                <a:gd name="connsiteX3" fmla="*/ 100626 w 606933"/>
                <a:gd name="connsiteY3" fmla="*/ 322649 h 606087"/>
                <a:gd name="connsiteX4" fmla="*/ 100726 w 606933"/>
                <a:gd name="connsiteY4" fmla="*/ 282699 h 606087"/>
                <a:gd name="connsiteX5" fmla="*/ 283446 w 606933"/>
                <a:gd name="connsiteY5" fmla="*/ 282998 h 606087"/>
                <a:gd name="connsiteX6" fmla="*/ 303416 w 606933"/>
                <a:gd name="connsiteY6" fmla="*/ 0 h 606087"/>
                <a:gd name="connsiteX7" fmla="*/ 326125 w 606933"/>
                <a:gd name="connsiteY7" fmla="*/ 799 h 606087"/>
                <a:gd name="connsiteX8" fmla="*/ 323224 w 606933"/>
                <a:gd name="connsiteY8" fmla="*/ 40659 h 606087"/>
                <a:gd name="connsiteX9" fmla="*/ 303416 w 606933"/>
                <a:gd name="connsiteY9" fmla="*/ 39959 h 606087"/>
                <a:gd name="connsiteX10" fmla="*/ 40015 w 606933"/>
                <a:gd name="connsiteY10" fmla="*/ 302994 h 606087"/>
                <a:gd name="connsiteX11" fmla="*/ 303416 w 606933"/>
                <a:gd name="connsiteY11" fmla="*/ 566128 h 606087"/>
                <a:gd name="connsiteX12" fmla="*/ 566918 w 606933"/>
                <a:gd name="connsiteY12" fmla="*/ 302994 h 606087"/>
                <a:gd name="connsiteX13" fmla="*/ 431866 w 606933"/>
                <a:gd name="connsiteY13" fmla="*/ 73326 h 606087"/>
                <a:gd name="connsiteX14" fmla="*/ 431866 w 606933"/>
                <a:gd name="connsiteY14" fmla="*/ 174823 h 606087"/>
                <a:gd name="connsiteX15" fmla="*/ 391850 w 606933"/>
                <a:gd name="connsiteY15" fmla="*/ 174823 h 606087"/>
                <a:gd name="connsiteX16" fmla="*/ 391850 w 606933"/>
                <a:gd name="connsiteY16" fmla="*/ 21578 h 606087"/>
                <a:gd name="connsiteX17" fmla="*/ 545309 w 606933"/>
                <a:gd name="connsiteY17" fmla="*/ 21578 h 606087"/>
                <a:gd name="connsiteX18" fmla="*/ 545309 w 606933"/>
                <a:gd name="connsiteY18" fmla="*/ 61538 h 606087"/>
                <a:gd name="connsiteX19" fmla="*/ 486887 w 606933"/>
                <a:gd name="connsiteY19" fmla="*/ 61538 h 606087"/>
                <a:gd name="connsiteX20" fmla="*/ 554413 w 606933"/>
                <a:gd name="connsiteY20" fmla="*/ 132666 h 606087"/>
                <a:gd name="connsiteX21" fmla="*/ 606933 w 606933"/>
                <a:gd name="connsiteY21" fmla="*/ 302994 h 606087"/>
                <a:gd name="connsiteX22" fmla="*/ 517999 w 606933"/>
                <a:gd name="connsiteY22" fmla="*/ 517277 h 606087"/>
                <a:gd name="connsiteX23" fmla="*/ 303416 w 606933"/>
                <a:gd name="connsiteY23" fmla="*/ 606087 h 606087"/>
                <a:gd name="connsiteX24" fmla="*/ 88834 w 606933"/>
                <a:gd name="connsiteY24" fmla="*/ 517277 h 606087"/>
                <a:gd name="connsiteX25" fmla="*/ 0 w 606933"/>
                <a:gd name="connsiteY25" fmla="*/ 302994 h 606087"/>
                <a:gd name="connsiteX26" fmla="*/ 88834 w 606933"/>
                <a:gd name="connsiteY26" fmla="*/ 88710 h 606087"/>
                <a:gd name="connsiteX27" fmla="*/ 303416 w 606933"/>
                <a:gd name="connsiteY27" fmla="*/ 0 h 60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6933" h="606087">
                  <a:moveTo>
                    <a:pt x="283446" y="100626"/>
                  </a:moveTo>
                  <a:lnTo>
                    <a:pt x="323472" y="100626"/>
                  </a:lnTo>
                  <a:lnTo>
                    <a:pt x="323472" y="323048"/>
                  </a:lnTo>
                  <a:lnTo>
                    <a:pt x="100626" y="322649"/>
                  </a:lnTo>
                  <a:lnTo>
                    <a:pt x="100726" y="282699"/>
                  </a:lnTo>
                  <a:lnTo>
                    <a:pt x="283446" y="282998"/>
                  </a:lnTo>
                  <a:close/>
                  <a:moveTo>
                    <a:pt x="303416" y="0"/>
                  </a:moveTo>
                  <a:cubicBezTo>
                    <a:pt x="310919" y="0"/>
                    <a:pt x="318622" y="299"/>
                    <a:pt x="326125" y="799"/>
                  </a:cubicBezTo>
                  <a:lnTo>
                    <a:pt x="323224" y="40659"/>
                  </a:lnTo>
                  <a:cubicBezTo>
                    <a:pt x="316622" y="40159"/>
                    <a:pt x="309919" y="39959"/>
                    <a:pt x="303416" y="39959"/>
                  </a:cubicBezTo>
                  <a:cubicBezTo>
                    <a:pt x="158161" y="39959"/>
                    <a:pt x="40015" y="157941"/>
                    <a:pt x="40015" y="302994"/>
                  </a:cubicBezTo>
                  <a:cubicBezTo>
                    <a:pt x="40015" y="448047"/>
                    <a:pt x="158161" y="566128"/>
                    <a:pt x="303416" y="566128"/>
                  </a:cubicBezTo>
                  <a:cubicBezTo>
                    <a:pt x="448672" y="566128"/>
                    <a:pt x="566918" y="448047"/>
                    <a:pt x="566918" y="302994"/>
                  </a:cubicBezTo>
                  <a:cubicBezTo>
                    <a:pt x="566918" y="206591"/>
                    <a:pt x="514798" y="119380"/>
                    <a:pt x="431866" y="73326"/>
                  </a:cubicBezTo>
                  <a:lnTo>
                    <a:pt x="431866" y="174823"/>
                  </a:lnTo>
                  <a:lnTo>
                    <a:pt x="391850" y="174823"/>
                  </a:lnTo>
                  <a:lnTo>
                    <a:pt x="391850" y="21578"/>
                  </a:lnTo>
                  <a:lnTo>
                    <a:pt x="545309" y="21578"/>
                  </a:lnTo>
                  <a:lnTo>
                    <a:pt x="545309" y="61538"/>
                  </a:lnTo>
                  <a:lnTo>
                    <a:pt x="486887" y="61538"/>
                  </a:lnTo>
                  <a:cubicBezTo>
                    <a:pt x="512897" y="81318"/>
                    <a:pt x="535706" y="105294"/>
                    <a:pt x="554413" y="132666"/>
                  </a:cubicBezTo>
                  <a:cubicBezTo>
                    <a:pt x="588726" y="183015"/>
                    <a:pt x="606933" y="241956"/>
                    <a:pt x="606933" y="302994"/>
                  </a:cubicBezTo>
                  <a:cubicBezTo>
                    <a:pt x="606933" y="384012"/>
                    <a:pt x="575321" y="460035"/>
                    <a:pt x="517999" y="517277"/>
                  </a:cubicBezTo>
                  <a:cubicBezTo>
                    <a:pt x="460677" y="574519"/>
                    <a:pt x="384548" y="606087"/>
                    <a:pt x="303416" y="606087"/>
                  </a:cubicBezTo>
                  <a:cubicBezTo>
                    <a:pt x="222385" y="606087"/>
                    <a:pt x="146156" y="574519"/>
                    <a:pt x="88834" y="517277"/>
                  </a:cubicBezTo>
                  <a:cubicBezTo>
                    <a:pt x="31612" y="460035"/>
                    <a:pt x="0" y="384012"/>
                    <a:pt x="0" y="302994"/>
                  </a:cubicBezTo>
                  <a:cubicBezTo>
                    <a:pt x="0" y="222076"/>
                    <a:pt x="31612" y="145953"/>
                    <a:pt x="88834" y="88710"/>
                  </a:cubicBezTo>
                  <a:cubicBezTo>
                    <a:pt x="146156" y="31568"/>
                    <a:pt x="222385" y="0"/>
                    <a:pt x="303416" y="0"/>
                  </a:cubicBezTo>
                  <a:close/>
                </a:path>
              </a:pathLst>
            </a:custGeom>
            <a:solidFill>
              <a:schemeClr val="accent1"/>
            </a:solidFill>
            <a:ln>
              <a:noFill/>
            </a:ln>
          </p:spPr>
          <p:txBody>
            <a:bodyPr/>
            <a:lstStyle/>
            <a:p>
              <a:endParaRPr lang="zh-CN" altLang="en-US">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65" name="文本框 64"/>
            <p:cNvSpPr txBox="1"/>
            <p:nvPr/>
          </p:nvSpPr>
          <p:spPr>
            <a:xfrm>
              <a:off x="2535936" y="4702097"/>
              <a:ext cx="1035857" cy="275590"/>
            </a:xfrm>
            <a:prstGeom prst="rect">
              <a:avLst/>
            </a:prstGeom>
            <a:noFill/>
          </p:spPr>
          <p:txBody>
            <a:bodyPr wrap="square" rtlCol="0">
              <a:spAutoFit/>
            </a:bodyPr>
            <a:lstStyle/>
            <a:p>
              <a:r>
                <a:rPr lang="en-US" altLang="zh-CN" sz="1200" b="1" dirty="0">
                  <a:latin typeface="华文楷体" panose="02010600040101010101" pitchFamily="2" charset="-122"/>
                  <a:ea typeface="华文楷体" panose="02010600040101010101" pitchFamily="2" charset="-122"/>
                  <a:cs typeface="+mn-ea"/>
                  <a:sym typeface="Arial" panose="020B0604020202020204" pitchFamily="34" charset="0"/>
                </a:rPr>
                <a:t>1973</a:t>
              </a:r>
              <a:r>
                <a:rPr lang="zh-CN" altLang="en-US" sz="1200" b="1" dirty="0">
                  <a:latin typeface="华文楷体" panose="02010600040101010101" pitchFamily="2" charset="-122"/>
                  <a:ea typeface="华文楷体" panose="02010600040101010101" pitchFamily="2" charset="-122"/>
                  <a:cs typeface="+mn-ea"/>
                  <a:sym typeface="Arial" panose="020B0604020202020204" pitchFamily="34" charset="0"/>
                </a:rPr>
                <a:t>年</a:t>
              </a:r>
              <a:endParaRPr lang="zh-CN" altLang="en-US" sz="1200" b="1" dirty="0">
                <a:latin typeface="华文楷体" panose="02010600040101010101" pitchFamily="2" charset="-122"/>
                <a:ea typeface="华文楷体" panose="02010600040101010101" pitchFamily="2" charset="-122"/>
                <a:cs typeface="+mn-ea"/>
                <a:sym typeface="Arial" panose="020B0604020202020204" pitchFamily="34" charset="0"/>
              </a:endParaRPr>
            </a:p>
          </p:txBody>
        </p:sp>
      </p:grpSp>
      <p:sp>
        <p:nvSpPr>
          <p:cNvPr id="66" name="文本框 65"/>
          <p:cNvSpPr txBox="1"/>
          <p:nvPr/>
        </p:nvSpPr>
        <p:spPr>
          <a:xfrm>
            <a:off x="7083283" y="1408303"/>
            <a:ext cx="1035857" cy="307777"/>
          </a:xfrm>
          <a:prstGeom prst="rect">
            <a:avLst/>
          </a:prstGeom>
          <a:noFill/>
        </p:spPr>
        <p:txBody>
          <a:bodyPr wrap="square" rtlCol="0">
            <a:spAutoFit/>
          </a:bodyPr>
          <a:lstStyle/>
          <a:p>
            <a:r>
              <a:rPr lang="en-US" altLang="zh-CN" sz="1400" b="1"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rPr>
              <a:t>B-S</a:t>
            </a:r>
            <a:r>
              <a:rPr lang="zh-CN" altLang="en-US" sz="1400" b="1"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rPr>
              <a:t>公式</a:t>
            </a:r>
            <a:endParaRPr lang="zh-CN" altLang="en-US" sz="1400" b="1"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cxnSp>
        <p:nvCxnSpPr>
          <p:cNvPr id="69" name="直接连接符 68"/>
          <p:cNvCxnSpPr/>
          <p:nvPr/>
        </p:nvCxnSpPr>
        <p:spPr>
          <a:xfrm flipH="1" flipV="1">
            <a:off x="8620919" y="1544483"/>
            <a:ext cx="15162" cy="2164715"/>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nvGrpSpPr>
          <p:cNvPr id="76" name="组合 75"/>
          <p:cNvGrpSpPr/>
          <p:nvPr/>
        </p:nvGrpSpPr>
        <p:grpSpPr>
          <a:xfrm>
            <a:off x="9585808" y="5755532"/>
            <a:ext cx="1370330" cy="275590"/>
            <a:chOff x="2318952" y="4702097"/>
            <a:chExt cx="1370330" cy="275590"/>
          </a:xfrm>
        </p:grpSpPr>
        <p:sp>
          <p:nvSpPr>
            <p:cNvPr id="77" name="time-left_121646"/>
            <p:cNvSpPr>
              <a:spLocks noChangeAspect="1"/>
            </p:cNvSpPr>
            <p:nvPr/>
          </p:nvSpPr>
          <p:spPr bwMode="auto">
            <a:xfrm>
              <a:off x="2318952" y="4776619"/>
              <a:ext cx="157547" cy="157327"/>
            </a:xfrm>
            <a:custGeom>
              <a:avLst/>
              <a:gdLst>
                <a:gd name="connsiteX0" fmla="*/ 283446 w 606933"/>
                <a:gd name="connsiteY0" fmla="*/ 100626 h 606087"/>
                <a:gd name="connsiteX1" fmla="*/ 323472 w 606933"/>
                <a:gd name="connsiteY1" fmla="*/ 100626 h 606087"/>
                <a:gd name="connsiteX2" fmla="*/ 323472 w 606933"/>
                <a:gd name="connsiteY2" fmla="*/ 323048 h 606087"/>
                <a:gd name="connsiteX3" fmla="*/ 100626 w 606933"/>
                <a:gd name="connsiteY3" fmla="*/ 322649 h 606087"/>
                <a:gd name="connsiteX4" fmla="*/ 100726 w 606933"/>
                <a:gd name="connsiteY4" fmla="*/ 282699 h 606087"/>
                <a:gd name="connsiteX5" fmla="*/ 283446 w 606933"/>
                <a:gd name="connsiteY5" fmla="*/ 282998 h 606087"/>
                <a:gd name="connsiteX6" fmla="*/ 303416 w 606933"/>
                <a:gd name="connsiteY6" fmla="*/ 0 h 606087"/>
                <a:gd name="connsiteX7" fmla="*/ 326125 w 606933"/>
                <a:gd name="connsiteY7" fmla="*/ 799 h 606087"/>
                <a:gd name="connsiteX8" fmla="*/ 323224 w 606933"/>
                <a:gd name="connsiteY8" fmla="*/ 40659 h 606087"/>
                <a:gd name="connsiteX9" fmla="*/ 303416 w 606933"/>
                <a:gd name="connsiteY9" fmla="*/ 39959 h 606087"/>
                <a:gd name="connsiteX10" fmla="*/ 40015 w 606933"/>
                <a:gd name="connsiteY10" fmla="*/ 302994 h 606087"/>
                <a:gd name="connsiteX11" fmla="*/ 303416 w 606933"/>
                <a:gd name="connsiteY11" fmla="*/ 566128 h 606087"/>
                <a:gd name="connsiteX12" fmla="*/ 566918 w 606933"/>
                <a:gd name="connsiteY12" fmla="*/ 302994 h 606087"/>
                <a:gd name="connsiteX13" fmla="*/ 431866 w 606933"/>
                <a:gd name="connsiteY13" fmla="*/ 73326 h 606087"/>
                <a:gd name="connsiteX14" fmla="*/ 431866 w 606933"/>
                <a:gd name="connsiteY14" fmla="*/ 174823 h 606087"/>
                <a:gd name="connsiteX15" fmla="*/ 391850 w 606933"/>
                <a:gd name="connsiteY15" fmla="*/ 174823 h 606087"/>
                <a:gd name="connsiteX16" fmla="*/ 391850 w 606933"/>
                <a:gd name="connsiteY16" fmla="*/ 21578 h 606087"/>
                <a:gd name="connsiteX17" fmla="*/ 545309 w 606933"/>
                <a:gd name="connsiteY17" fmla="*/ 21578 h 606087"/>
                <a:gd name="connsiteX18" fmla="*/ 545309 w 606933"/>
                <a:gd name="connsiteY18" fmla="*/ 61538 h 606087"/>
                <a:gd name="connsiteX19" fmla="*/ 486887 w 606933"/>
                <a:gd name="connsiteY19" fmla="*/ 61538 h 606087"/>
                <a:gd name="connsiteX20" fmla="*/ 554413 w 606933"/>
                <a:gd name="connsiteY20" fmla="*/ 132666 h 606087"/>
                <a:gd name="connsiteX21" fmla="*/ 606933 w 606933"/>
                <a:gd name="connsiteY21" fmla="*/ 302994 h 606087"/>
                <a:gd name="connsiteX22" fmla="*/ 517999 w 606933"/>
                <a:gd name="connsiteY22" fmla="*/ 517277 h 606087"/>
                <a:gd name="connsiteX23" fmla="*/ 303416 w 606933"/>
                <a:gd name="connsiteY23" fmla="*/ 606087 h 606087"/>
                <a:gd name="connsiteX24" fmla="*/ 88834 w 606933"/>
                <a:gd name="connsiteY24" fmla="*/ 517277 h 606087"/>
                <a:gd name="connsiteX25" fmla="*/ 0 w 606933"/>
                <a:gd name="connsiteY25" fmla="*/ 302994 h 606087"/>
                <a:gd name="connsiteX26" fmla="*/ 88834 w 606933"/>
                <a:gd name="connsiteY26" fmla="*/ 88710 h 606087"/>
                <a:gd name="connsiteX27" fmla="*/ 303416 w 606933"/>
                <a:gd name="connsiteY27" fmla="*/ 0 h 60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6933" h="606087">
                  <a:moveTo>
                    <a:pt x="283446" y="100626"/>
                  </a:moveTo>
                  <a:lnTo>
                    <a:pt x="323472" y="100626"/>
                  </a:lnTo>
                  <a:lnTo>
                    <a:pt x="323472" y="323048"/>
                  </a:lnTo>
                  <a:lnTo>
                    <a:pt x="100626" y="322649"/>
                  </a:lnTo>
                  <a:lnTo>
                    <a:pt x="100726" y="282699"/>
                  </a:lnTo>
                  <a:lnTo>
                    <a:pt x="283446" y="282998"/>
                  </a:lnTo>
                  <a:close/>
                  <a:moveTo>
                    <a:pt x="303416" y="0"/>
                  </a:moveTo>
                  <a:cubicBezTo>
                    <a:pt x="310919" y="0"/>
                    <a:pt x="318622" y="299"/>
                    <a:pt x="326125" y="799"/>
                  </a:cubicBezTo>
                  <a:lnTo>
                    <a:pt x="323224" y="40659"/>
                  </a:lnTo>
                  <a:cubicBezTo>
                    <a:pt x="316622" y="40159"/>
                    <a:pt x="309919" y="39959"/>
                    <a:pt x="303416" y="39959"/>
                  </a:cubicBezTo>
                  <a:cubicBezTo>
                    <a:pt x="158161" y="39959"/>
                    <a:pt x="40015" y="157941"/>
                    <a:pt x="40015" y="302994"/>
                  </a:cubicBezTo>
                  <a:cubicBezTo>
                    <a:pt x="40015" y="448047"/>
                    <a:pt x="158161" y="566128"/>
                    <a:pt x="303416" y="566128"/>
                  </a:cubicBezTo>
                  <a:cubicBezTo>
                    <a:pt x="448672" y="566128"/>
                    <a:pt x="566918" y="448047"/>
                    <a:pt x="566918" y="302994"/>
                  </a:cubicBezTo>
                  <a:cubicBezTo>
                    <a:pt x="566918" y="206591"/>
                    <a:pt x="514798" y="119380"/>
                    <a:pt x="431866" y="73326"/>
                  </a:cubicBezTo>
                  <a:lnTo>
                    <a:pt x="431866" y="174823"/>
                  </a:lnTo>
                  <a:lnTo>
                    <a:pt x="391850" y="174823"/>
                  </a:lnTo>
                  <a:lnTo>
                    <a:pt x="391850" y="21578"/>
                  </a:lnTo>
                  <a:lnTo>
                    <a:pt x="545309" y="21578"/>
                  </a:lnTo>
                  <a:lnTo>
                    <a:pt x="545309" y="61538"/>
                  </a:lnTo>
                  <a:lnTo>
                    <a:pt x="486887" y="61538"/>
                  </a:lnTo>
                  <a:cubicBezTo>
                    <a:pt x="512897" y="81318"/>
                    <a:pt x="535706" y="105294"/>
                    <a:pt x="554413" y="132666"/>
                  </a:cubicBezTo>
                  <a:cubicBezTo>
                    <a:pt x="588726" y="183015"/>
                    <a:pt x="606933" y="241956"/>
                    <a:pt x="606933" y="302994"/>
                  </a:cubicBezTo>
                  <a:cubicBezTo>
                    <a:pt x="606933" y="384012"/>
                    <a:pt x="575321" y="460035"/>
                    <a:pt x="517999" y="517277"/>
                  </a:cubicBezTo>
                  <a:cubicBezTo>
                    <a:pt x="460677" y="574519"/>
                    <a:pt x="384548" y="606087"/>
                    <a:pt x="303416" y="606087"/>
                  </a:cubicBezTo>
                  <a:cubicBezTo>
                    <a:pt x="222385" y="606087"/>
                    <a:pt x="146156" y="574519"/>
                    <a:pt x="88834" y="517277"/>
                  </a:cubicBezTo>
                  <a:cubicBezTo>
                    <a:pt x="31612" y="460035"/>
                    <a:pt x="0" y="384012"/>
                    <a:pt x="0" y="302994"/>
                  </a:cubicBezTo>
                  <a:cubicBezTo>
                    <a:pt x="0" y="222076"/>
                    <a:pt x="31612" y="145953"/>
                    <a:pt x="88834" y="88710"/>
                  </a:cubicBezTo>
                  <a:cubicBezTo>
                    <a:pt x="146156" y="31568"/>
                    <a:pt x="222385" y="0"/>
                    <a:pt x="303416" y="0"/>
                  </a:cubicBezTo>
                  <a:close/>
                </a:path>
              </a:pathLst>
            </a:custGeom>
            <a:solidFill>
              <a:schemeClr val="accent1"/>
            </a:solidFill>
            <a:ln>
              <a:noFill/>
            </a:ln>
          </p:spPr>
          <p:txBody>
            <a:bodyPr/>
            <a:lstStyle/>
            <a:p>
              <a:endParaRPr lang="zh-CN" altLang="en-US">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78" name="文本框 77"/>
            <p:cNvSpPr txBox="1"/>
            <p:nvPr/>
          </p:nvSpPr>
          <p:spPr>
            <a:xfrm>
              <a:off x="2536122" y="4702097"/>
              <a:ext cx="1153160" cy="275590"/>
            </a:xfrm>
            <a:prstGeom prst="rect">
              <a:avLst/>
            </a:prstGeom>
            <a:noFill/>
          </p:spPr>
          <p:txBody>
            <a:bodyPr wrap="square" rtlCol="0">
              <a:spAutoFit/>
            </a:bodyPr>
            <a:lstStyle/>
            <a:p>
              <a:r>
                <a:rPr lang="en-US" altLang="zh-CN" sz="1200" b="1" dirty="0">
                  <a:latin typeface="华文楷体" panose="02010600040101010101" pitchFamily="2" charset="-122"/>
                  <a:ea typeface="华文楷体" panose="02010600040101010101" pitchFamily="2" charset="-122"/>
                  <a:cs typeface="+mn-ea"/>
                  <a:sym typeface="Arial" panose="020B0604020202020204" pitchFamily="34" charset="0"/>
                </a:rPr>
                <a:t>20</a:t>
              </a:r>
              <a:r>
                <a:rPr lang="zh-CN" altLang="en-US" sz="1200" b="1" dirty="0">
                  <a:latin typeface="华文楷体" panose="02010600040101010101" pitchFamily="2" charset="-122"/>
                  <a:ea typeface="华文楷体" panose="02010600040101010101" pitchFamily="2" charset="-122"/>
                  <a:cs typeface="+mn-ea"/>
                  <a:sym typeface="Arial" panose="020B0604020202020204" pitchFamily="34" charset="0"/>
                </a:rPr>
                <a:t>世纪</a:t>
              </a:r>
              <a:r>
                <a:rPr lang="en-US" altLang="zh-CN" sz="1200" b="1" dirty="0">
                  <a:latin typeface="华文楷体" panose="02010600040101010101" pitchFamily="2" charset="-122"/>
                  <a:ea typeface="华文楷体" panose="02010600040101010101" pitchFamily="2" charset="-122"/>
                  <a:cs typeface="+mn-ea"/>
                  <a:sym typeface="Arial" panose="020B0604020202020204" pitchFamily="34" charset="0"/>
                </a:rPr>
                <a:t>80</a:t>
              </a:r>
              <a:r>
                <a:rPr lang="zh-CN" altLang="en-US" sz="1200" b="1" dirty="0">
                  <a:latin typeface="华文楷体" panose="02010600040101010101" pitchFamily="2" charset="-122"/>
                  <a:ea typeface="华文楷体" panose="02010600040101010101" pitchFamily="2" charset="-122"/>
                  <a:cs typeface="+mn-ea"/>
                  <a:sym typeface="Arial" panose="020B0604020202020204" pitchFamily="34" charset="0"/>
                </a:rPr>
                <a:t>年代</a:t>
              </a:r>
              <a:endParaRPr lang="zh-CN" altLang="en-US" sz="1200" b="1" dirty="0">
                <a:latin typeface="华文楷体" panose="02010600040101010101" pitchFamily="2" charset="-122"/>
                <a:ea typeface="华文楷体" panose="02010600040101010101" pitchFamily="2" charset="-122"/>
                <a:cs typeface="+mn-ea"/>
                <a:sym typeface="Arial" panose="020B0604020202020204" pitchFamily="34" charset="0"/>
              </a:endParaRPr>
            </a:p>
          </p:txBody>
        </p:sp>
      </p:grpSp>
      <p:sp>
        <p:nvSpPr>
          <p:cNvPr id="79" name="文本框 78"/>
          <p:cNvSpPr txBox="1"/>
          <p:nvPr/>
        </p:nvSpPr>
        <p:spPr>
          <a:xfrm>
            <a:off x="8822690" y="3947160"/>
            <a:ext cx="2717165" cy="307777"/>
          </a:xfrm>
          <a:prstGeom prst="rect">
            <a:avLst/>
          </a:prstGeom>
          <a:noFill/>
        </p:spPr>
        <p:txBody>
          <a:bodyPr wrap="square" rtlCol="0">
            <a:spAutoFit/>
          </a:bodyPr>
          <a:lstStyle/>
          <a:p>
            <a:r>
              <a:rPr lang="zh-CN" altLang="en-US" sz="1400" b="1"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rPr>
              <a:t>不完全资本市场的一般均衡</a:t>
            </a:r>
            <a:endParaRPr lang="zh-CN" altLang="en-US" sz="1400" b="1"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pic>
        <p:nvPicPr>
          <p:cNvPr id="82" name="图片 81" descr="C:\Users\10993\Desktop\12.jpg12"/>
          <p:cNvPicPr>
            <a:picLocks noChangeAspect="1"/>
          </p:cNvPicPr>
          <p:nvPr/>
        </p:nvPicPr>
        <p:blipFill>
          <a:blip r:embed="rId5"/>
          <a:srcRect/>
          <a:stretch>
            <a:fillRect/>
          </a:stretch>
        </p:blipFill>
        <p:spPr>
          <a:xfrm>
            <a:off x="6821805" y="3959860"/>
            <a:ext cx="1317625" cy="1659255"/>
          </a:xfrm>
          <a:prstGeom prst="rect">
            <a:avLst/>
          </a:prstGeom>
        </p:spPr>
      </p:pic>
      <p:sp>
        <p:nvSpPr>
          <p:cNvPr id="9" name="等腰三角形 8"/>
          <p:cNvSpPr/>
          <p:nvPr/>
        </p:nvSpPr>
        <p:spPr>
          <a:xfrm rot="5400000">
            <a:off x="6338867" y="2321560"/>
            <a:ext cx="154671" cy="133337"/>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53" name="等腰三角形 52"/>
          <p:cNvSpPr/>
          <p:nvPr/>
        </p:nvSpPr>
        <p:spPr>
          <a:xfrm rot="5400000">
            <a:off x="8787898" y="4867923"/>
            <a:ext cx="154671" cy="133337"/>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54" name="等腰三角形 53"/>
          <p:cNvSpPr/>
          <p:nvPr/>
        </p:nvSpPr>
        <p:spPr>
          <a:xfrm rot="5400000">
            <a:off x="10942087" y="3605377"/>
            <a:ext cx="218078" cy="18799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39" name="文本框 38"/>
          <p:cNvSpPr txBox="1"/>
          <p:nvPr/>
        </p:nvSpPr>
        <p:spPr>
          <a:xfrm>
            <a:off x="6465726" y="1746559"/>
            <a:ext cx="2072850" cy="1706880"/>
          </a:xfrm>
          <a:prstGeom prst="rect">
            <a:avLst/>
          </a:prstGeom>
          <a:noFill/>
        </p:spPr>
        <p:txBody>
          <a:bodyPr wrap="square" rtlCol="0">
            <a:spAutoFit/>
          </a:bodyPr>
          <a:lstStyle/>
          <a:p>
            <a:pPr>
              <a:lnSpc>
                <a:spcPct val="150000"/>
              </a:lnSpc>
            </a:pPr>
            <a:r>
              <a:rPr lang="zh-CN" altLang="en-US" sz="1400"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rPr>
              <a:t>费雪·布莱克和麦隆·舒尔斯推导出了期权定价的一般模型。为期权在金融工程领域应用铺平道路。</a:t>
            </a:r>
            <a:endParaRPr lang="zh-CN" altLang="en-US" sz="1400"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40" name="文本框 39"/>
          <p:cNvSpPr txBox="1"/>
          <p:nvPr/>
        </p:nvSpPr>
        <p:spPr>
          <a:xfrm>
            <a:off x="9013190" y="4279900"/>
            <a:ext cx="2507615" cy="1383665"/>
          </a:xfrm>
          <a:prstGeom prst="rect">
            <a:avLst/>
          </a:prstGeom>
          <a:noFill/>
        </p:spPr>
        <p:txBody>
          <a:bodyPr wrap="square" rtlCol="0">
            <a:spAutoFit/>
          </a:bodyPr>
          <a:lstStyle/>
          <a:p>
            <a:pPr>
              <a:lnSpc>
                <a:spcPct val="150000"/>
              </a:lnSpc>
            </a:pPr>
            <a:r>
              <a:rPr lang="en-US" altLang="zh-CN" sz="1400"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rPr>
              <a:t>      </a:t>
            </a:r>
            <a:r>
              <a:rPr lang="zh-CN" altLang="en-US" sz="1400"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rPr>
              <a:t>现代金融工程的意义从微观的角度推到了宏观的高度，金融学迈向了工程化和产品化的阶段，金融工程学诞生。</a:t>
            </a:r>
            <a:endParaRPr lang="zh-CN" altLang="en-US" sz="1400"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42" name="文本框 41"/>
          <p:cNvSpPr txBox="1"/>
          <p:nvPr/>
        </p:nvSpPr>
        <p:spPr>
          <a:xfrm>
            <a:off x="3670300" y="4279900"/>
            <a:ext cx="2363470" cy="1383665"/>
          </a:xfrm>
          <a:prstGeom prst="rect">
            <a:avLst/>
          </a:prstGeom>
          <a:noFill/>
        </p:spPr>
        <p:txBody>
          <a:bodyPr wrap="square" rtlCol="0">
            <a:spAutoFit/>
          </a:bodyPr>
          <a:lstStyle/>
          <a:p>
            <a:pPr>
              <a:lnSpc>
                <a:spcPct val="150000"/>
              </a:lnSpc>
            </a:pPr>
            <a:r>
              <a:rPr lang="zh-CN" altLang="en-US" sz="1400"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rPr>
              <a:t>威廉·夏普（William Sharpe）、林特尔（John Lintner）、特里诺（Jack Treynor）</a:t>
            </a:r>
            <a:endParaRPr lang="zh-CN" altLang="en-US" sz="1400"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7" name="文本框 6"/>
          <p:cNvSpPr txBox="1"/>
          <p:nvPr/>
        </p:nvSpPr>
        <p:spPr>
          <a:xfrm>
            <a:off x="1604565" y="5276136"/>
            <a:ext cx="998220" cy="342979"/>
          </a:xfrm>
          <a:prstGeom prst="rect">
            <a:avLst/>
          </a:prstGeom>
          <a:noFill/>
        </p:spPr>
        <p:txBody>
          <a:bodyPr wrap="square" rtlCol="0" anchor="t">
            <a:spAutoFit/>
          </a:bodyPr>
          <a:lstStyle/>
          <a:p>
            <a:pPr>
              <a:lnSpc>
                <a:spcPct val="150000"/>
              </a:lnSpc>
            </a:pPr>
            <a:r>
              <a:rPr lang="zh-CN" altLang="en-US" sz="1200"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rPr>
              <a:t>马科维茨</a:t>
            </a:r>
            <a:endParaRPr lang="zh-CN" altLang="en-US" sz="1200" dirty="0">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8" name="文本框 7"/>
          <p:cNvSpPr txBox="1"/>
          <p:nvPr/>
        </p:nvSpPr>
        <p:spPr>
          <a:xfrm>
            <a:off x="1051579" y="1858003"/>
            <a:ext cx="2072850" cy="1060450"/>
          </a:xfrm>
          <a:prstGeom prst="rect">
            <a:avLst/>
          </a:prstGeom>
          <a:noFill/>
        </p:spPr>
        <p:txBody>
          <a:bodyPr wrap="square" rtlCol="0">
            <a:spAutoFit/>
          </a:bodyPr>
          <a:lstStyle/>
          <a:p>
            <a:pPr>
              <a:lnSpc>
                <a:spcPct val="150000"/>
              </a:lnSpc>
            </a:pPr>
            <a:r>
              <a:rPr lang="zh-CN" altLang="en-US" sz="1400"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rPr>
              <a:t>标志着现代金融学的诞生，为金融工程提供重要的理论基础</a:t>
            </a:r>
            <a:endParaRPr lang="zh-CN" altLang="en-US" sz="1400"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pic>
        <p:nvPicPr>
          <p:cNvPr id="10" name="图片 9" descr="11"/>
          <p:cNvPicPr>
            <a:picLocks noChangeAspect="1"/>
          </p:cNvPicPr>
          <p:nvPr/>
        </p:nvPicPr>
        <p:blipFill>
          <a:blip r:embed="rId6"/>
          <a:stretch>
            <a:fillRect/>
          </a:stretch>
        </p:blipFill>
        <p:spPr>
          <a:xfrm>
            <a:off x="4069080" y="1438910"/>
            <a:ext cx="1332865" cy="1868805"/>
          </a:xfrm>
          <a:prstGeom prst="rect">
            <a:avLst/>
          </a:prstGeom>
        </p:spPr>
      </p:pic>
      <p:sp>
        <p:nvSpPr>
          <p:cNvPr id="11" name="文本框 10"/>
          <p:cNvSpPr txBox="1"/>
          <p:nvPr/>
        </p:nvSpPr>
        <p:spPr>
          <a:xfrm>
            <a:off x="4236085" y="3286760"/>
            <a:ext cx="1282052" cy="342979"/>
          </a:xfrm>
          <a:prstGeom prst="rect">
            <a:avLst/>
          </a:prstGeom>
          <a:noFill/>
        </p:spPr>
        <p:txBody>
          <a:bodyPr wrap="square" rtlCol="0" anchor="t">
            <a:spAutoFit/>
          </a:bodyPr>
          <a:lstStyle/>
          <a:p>
            <a:pPr>
              <a:lnSpc>
                <a:spcPct val="150000"/>
              </a:lnSpc>
            </a:pPr>
            <a:r>
              <a:rPr lang="zh-CN" altLang="en-US" sz="1200" dirty="0">
                <a:latin typeface="华文楷体" panose="02010600040101010101" pitchFamily="2" charset="-122"/>
                <a:ea typeface="华文楷体" panose="02010600040101010101" pitchFamily="2" charset="-122"/>
                <a:cs typeface="+mn-ea"/>
                <a:sym typeface="Arial" panose="020B0604020202020204" pitchFamily="34" charset="0"/>
              </a:rPr>
              <a:t>威廉</a:t>
            </a:r>
            <a:r>
              <a:rPr lang="en-US" altLang="zh-CN" sz="1200" dirty="0">
                <a:latin typeface="华文楷体" panose="02010600040101010101" pitchFamily="2" charset="-122"/>
                <a:ea typeface="华文楷体" panose="02010600040101010101" pitchFamily="2" charset="-122"/>
                <a:cs typeface="+mn-ea"/>
                <a:sym typeface="Arial" panose="020B0604020202020204" pitchFamily="34" charset="0"/>
              </a:rPr>
              <a:t>·</a:t>
            </a:r>
            <a:r>
              <a:rPr lang="zh-CN" altLang="en-US" sz="1200" dirty="0">
                <a:latin typeface="华文楷体" panose="02010600040101010101" pitchFamily="2" charset="-122"/>
                <a:ea typeface="华文楷体" panose="02010600040101010101" pitchFamily="2" charset="-122"/>
                <a:cs typeface="+mn-ea"/>
                <a:sym typeface="Arial" panose="020B0604020202020204" pitchFamily="34" charset="0"/>
              </a:rPr>
              <a:t>夏普</a:t>
            </a:r>
            <a:endParaRPr lang="zh-CN" altLang="en-US" sz="1200" dirty="0">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13" name="文本框 12"/>
          <p:cNvSpPr txBox="1"/>
          <p:nvPr/>
        </p:nvSpPr>
        <p:spPr>
          <a:xfrm>
            <a:off x="6901815" y="5692775"/>
            <a:ext cx="1317622" cy="342979"/>
          </a:xfrm>
          <a:prstGeom prst="rect">
            <a:avLst/>
          </a:prstGeom>
          <a:noFill/>
        </p:spPr>
        <p:txBody>
          <a:bodyPr wrap="square" rtlCol="0" anchor="t">
            <a:spAutoFit/>
          </a:bodyPr>
          <a:lstStyle/>
          <a:p>
            <a:pPr>
              <a:lnSpc>
                <a:spcPct val="150000"/>
              </a:lnSpc>
            </a:pPr>
            <a:r>
              <a:rPr lang="zh-CN" altLang="en-US" sz="1200" dirty="0">
                <a:latin typeface="华文楷体" panose="02010600040101010101" pitchFamily="2" charset="-122"/>
                <a:ea typeface="华文楷体" panose="02010600040101010101" pitchFamily="2" charset="-122"/>
                <a:cs typeface="+mn-ea"/>
                <a:sym typeface="Arial" panose="020B0604020202020204" pitchFamily="34" charset="0"/>
              </a:rPr>
              <a:t>达雷尔</a:t>
            </a:r>
            <a:r>
              <a:rPr lang="en-US" altLang="zh-CN" sz="1200" dirty="0">
                <a:latin typeface="华文楷体" panose="02010600040101010101" pitchFamily="2" charset="-122"/>
                <a:ea typeface="华文楷体" panose="02010600040101010101" pitchFamily="2" charset="-122"/>
                <a:cs typeface="+mn-ea"/>
                <a:sym typeface="Arial" panose="020B0604020202020204" pitchFamily="34" charset="0"/>
              </a:rPr>
              <a:t>·</a:t>
            </a:r>
            <a:r>
              <a:rPr lang="zh-CN" altLang="en-US" sz="1200" dirty="0">
                <a:latin typeface="华文楷体" panose="02010600040101010101" pitchFamily="2" charset="-122"/>
                <a:ea typeface="华文楷体" panose="02010600040101010101" pitchFamily="2" charset="-122"/>
                <a:cs typeface="+mn-ea"/>
                <a:sym typeface="Arial" panose="020B0604020202020204" pitchFamily="34" charset="0"/>
              </a:rPr>
              <a:t>达菲</a:t>
            </a:r>
            <a:endParaRPr lang="zh-CN" altLang="en-US" sz="1200" dirty="0">
              <a:latin typeface="华文楷体" panose="02010600040101010101" pitchFamily="2" charset="-122"/>
              <a:ea typeface="华文楷体" panose="02010600040101010101" pitchFamily="2" charset="-122"/>
              <a:cs typeface="+mn-ea"/>
              <a:sym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hink-cell data - do not delete"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 name="think-cell 幻灯片" r:id="rId2" imgW="5080" imgH="5080" progId="TCLayout.ActiveDocument.1">
                  <p:embed/>
                </p:oleObj>
              </mc:Choice>
              <mc:Fallback>
                <p:oleObj name="think-cell 幻灯片" r:id="rId2" imgW="5080" imgH="5080" progId="TCLayout.ActiveDocument.1">
                  <p:embed/>
                  <p:pic>
                    <p:nvPicPr>
                      <p:cNvPr id="0" name="图片 2"/>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10" name="灯片编号占位符 9"/>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p:txBody>
          <a:bodyPr vert="horz">
            <a:normAutofit fontScale="90000"/>
          </a:bodyPr>
          <a:lstStyle/>
          <a:p>
            <a:r>
              <a:rPr lang="zh-CN" altLang="en-US" sz="2200" spc="600" dirty="0">
                <a:solidFill>
                  <a:srgbClr val="9A0001"/>
                </a:solidFill>
                <a:latin typeface="华文楷体" panose="02010600040101010101" pitchFamily="2" charset="-122"/>
                <a:ea typeface="华文楷体" panose="02010600040101010101" pitchFamily="2" charset="-122"/>
                <a:sym typeface="Arial" panose="020B0604020202020204" pitchFamily="34" charset="0"/>
              </a:rPr>
              <a:t>金融工程诞生的历史背景</a:t>
            </a:r>
            <a:br>
              <a:rPr lang="zh-CN" altLang="en-US" dirty="0">
                <a:latin typeface="华文楷体" panose="02010600040101010101" pitchFamily="2" charset="-122"/>
                <a:ea typeface="华文楷体" panose="02010600040101010101" pitchFamily="2" charset="-122"/>
                <a:sym typeface="Arial" panose="020B0604020202020204" pitchFamily="34" charset="0"/>
              </a:rPr>
            </a:br>
            <a:r>
              <a:rPr lang="zh-CN" altLang="en-US" sz="1800" dirty="0">
                <a:latin typeface="华文楷体" panose="02010600040101010101" pitchFamily="2" charset="-122"/>
                <a:ea typeface="华文楷体" panose="02010600040101010101" pitchFamily="2" charset="-122"/>
                <a:sym typeface="Arial" panose="020B0604020202020204" pitchFamily="34" charset="0"/>
              </a:rPr>
              <a:t>金融工程的诞生</a:t>
            </a:r>
            <a:r>
              <a:rPr lang="en-US" altLang="zh-CN" sz="1800" dirty="0">
                <a:latin typeface="华文楷体" panose="02010600040101010101" pitchFamily="2" charset="-122"/>
                <a:ea typeface="华文楷体" panose="02010600040101010101" pitchFamily="2" charset="-122"/>
                <a:sym typeface="Arial" panose="020B0604020202020204" pitchFamily="34" charset="0"/>
              </a:rPr>
              <a:t>——</a:t>
            </a:r>
            <a:r>
              <a:rPr lang="zh-CN" altLang="en-US" sz="1800" dirty="0">
                <a:latin typeface="华文楷体" panose="02010600040101010101" pitchFamily="2" charset="-122"/>
                <a:ea typeface="华文楷体" panose="02010600040101010101" pitchFamily="2" charset="-122"/>
                <a:sym typeface="Arial" panose="020B0604020202020204" pitchFamily="34" charset="0"/>
              </a:rPr>
              <a:t>从科技进步角度探讨</a:t>
            </a:r>
            <a:endParaRPr lang="zh-CN" altLang="en-US" sz="1800" dirty="0">
              <a:sym typeface="Arial" panose="020B0604020202020204" pitchFamily="34" charset="0"/>
            </a:endParaRPr>
          </a:p>
        </p:txBody>
      </p:sp>
      <p:sp>
        <p:nvSpPr>
          <p:cNvPr id="100" name="文本框 99"/>
          <p:cNvSpPr txBox="1"/>
          <p:nvPr/>
        </p:nvSpPr>
        <p:spPr>
          <a:xfrm>
            <a:off x="514350" y="2647580"/>
            <a:ext cx="6499225" cy="2866747"/>
          </a:xfrm>
          <a:prstGeom prst="rect">
            <a:avLst/>
          </a:prstGeom>
          <a:noFill/>
          <a:ln w="9525">
            <a:noFill/>
          </a:ln>
        </p:spPr>
        <p:txBody>
          <a:bodyPr wrap="square">
            <a:spAutoFit/>
          </a:bodyPr>
          <a:lstStyle/>
          <a:p>
            <a:pPr marL="171450" indent="-171450">
              <a:lnSpc>
                <a:spcPct val="150000"/>
              </a:lnSpc>
              <a:spcAft>
                <a:spcPts val="600"/>
              </a:spcAft>
              <a:buFont typeface="Wingdings" panose="05000000000000000000" pitchFamily="2" charset="2"/>
              <a:buChar char="Ø"/>
            </a:pPr>
            <a:r>
              <a:rPr sz="1200" b="0" dirty="0" err="1">
                <a:latin typeface="华文楷体" panose="02010600040101010101" pitchFamily="2" charset="-122"/>
                <a:ea typeface="华文楷体" panose="02010600040101010101" pitchFamily="2" charset="-122"/>
                <a:cs typeface="楷体" panose="02010609060101010101" pitchFamily="49" charset="-122"/>
              </a:rPr>
              <a:t>运用计算机软件开发出各种计算和分析软件包，为金融工程提供了开发和实施各种新型金融产品的有效手段</a:t>
            </a:r>
            <a:r>
              <a:rPr sz="1200" b="0" dirty="0">
                <a:latin typeface="华文楷体" panose="02010600040101010101" pitchFamily="2" charset="-122"/>
                <a:ea typeface="华文楷体" panose="02010600040101010101" pitchFamily="2" charset="-122"/>
                <a:cs typeface="楷体" panose="02010609060101010101" pitchFamily="49" charset="-122"/>
              </a:rPr>
              <a:t>。</a:t>
            </a:r>
            <a:endParaRPr sz="1200" b="0" dirty="0">
              <a:latin typeface="华文楷体" panose="02010600040101010101" pitchFamily="2" charset="-122"/>
              <a:ea typeface="华文楷体" panose="02010600040101010101" pitchFamily="2" charset="-122"/>
              <a:cs typeface="楷体" panose="02010609060101010101" pitchFamily="49" charset="-122"/>
            </a:endParaRPr>
          </a:p>
          <a:p>
            <a:pPr marL="171450" indent="-171450">
              <a:lnSpc>
                <a:spcPct val="150000"/>
              </a:lnSpc>
              <a:spcAft>
                <a:spcPts val="600"/>
              </a:spcAft>
              <a:buFont typeface="Wingdings" panose="05000000000000000000" pitchFamily="2" charset="2"/>
              <a:buChar char="Ø"/>
            </a:pPr>
            <a:r>
              <a:rPr sz="1200" b="0" dirty="0">
                <a:latin typeface="华文楷体" panose="02010600040101010101" pitchFamily="2" charset="-122"/>
                <a:ea typeface="华文楷体" panose="02010600040101010101" pitchFamily="2" charset="-122"/>
                <a:cs typeface="楷体" panose="02010609060101010101" pitchFamily="49" charset="-122"/>
              </a:rPr>
              <a:t>计算机技术使得大规模数据处理和复杂数学模型的实现成为可能。金融工程师可以利用计算机技术对金融市场进行实时监控和分析，从而及时发现市场机会和风险。</a:t>
            </a:r>
            <a:endParaRPr sz="1200" b="0" dirty="0">
              <a:latin typeface="华文楷体" panose="02010600040101010101" pitchFamily="2" charset="-122"/>
              <a:ea typeface="华文楷体" panose="02010600040101010101" pitchFamily="2" charset="-122"/>
              <a:cs typeface="楷体" panose="02010609060101010101" pitchFamily="49" charset="-122"/>
            </a:endParaRPr>
          </a:p>
          <a:p>
            <a:pPr marL="171450" indent="-171450">
              <a:lnSpc>
                <a:spcPct val="150000"/>
              </a:lnSpc>
              <a:spcAft>
                <a:spcPts val="600"/>
              </a:spcAft>
              <a:buFont typeface="Wingdings" panose="05000000000000000000" pitchFamily="2" charset="2"/>
              <a:buChar char="Ø"/>
            </a:pPr>
            <a:r>
              <a:rPr sz="1200" b="0" dirty="0">
                <a:latin typeface="华文楷体" panose="02010600040101010101" pitchFamily="2" charset="-122"/>
                <a:ea typeface="华文楷体" panose="02010600040101010101" pitchFamily="2" charset="-122"/>
                <a:cs typeface="楷体" panose="02010609060101010101" pitchFamily="49" charset="-122"/>
              </a:rPr>
              <a:t>计算机和现代通讯技术的应用创造了全球性金融市场，促进了世界各个金融市场的联合，加强了各类金融机构的联系以及活动能力，方便它们开展金融工程活动。</a:t>
            </a:r>
            <a:endParaRPr sz="1200" b="0" dirty="0">
              <a:latin typeface="华文楷体" panose="02010600040101010101" pitchFamily="2" charset="-122"/>
              <a:ea typeface="华文楷体" panose="02010600040101010101" pitchFamily="2" charset="-122"/>
              <a:cs typeface="楷体" panose="02010609060101010101" pitchFamily="49" charset="-122"/>
            </a:endParaRPr>
          </a:p>
          <a:p>
            <a:pPr marL="171450" indent="-171450">
              <a:lnSpc>
                <a:spcPct val="150000"/>
              </a:lnSpc>
              <a:spcAft>
                <a:spcPts val="600"/>
              </a:spcAft>
              <a:buFont typeface="Wingdings" panose="05000000000000000000" pitchFamily="2" charset="2"/>
              <a:buChar char="Ø"/>
            </a:pPr>
            <a:r>
              <a:rPr sz="1200" b="0" dirty="0" err="1">
                <a:latin typeface="华文楷体" panose="02010600040101010101" pitchFamily="2" charset="-122"/>
                <a:ea typeface="华文楷体" panose="02010600040101010101" pitchFamily="2" charset="-122"/>
                <a:cs typeface="楷体" panose="02010609060101010101" pitchFamily="49" charset="-122"/>
              </a:rPr>
              <a:t>信息技术的发展还通过影响其他环境因素或与其他因素共同作用，对金融工程的发展产生了深远的影响</a:t>
            </a:r>
            <a:r>
              <a:rPr sz="1200" b="0" dirty="0">
                <a:latin typeface="华文楷体" panose="02010600040101010101" pitchFamily="2" charset="-122"/>
                <a:ea typeface="华文楷体" panose="02010600040101010101" pitchFamily="2" charset="-122"/>
                <a:cs typeface="楷体" panose="02010609060101010101" pitchFamily="49" charset="-122"/>
              </a:rPr>
              <a:t>。</a:t>
            </a:r>
            <a:endParaRPr sz="1200" b="0" dirty="0">
              <a:latin typeface="华文楷体" panose="02010600040101010101" pitchFamily="2" charset="-122"/>
              <a:ea typeface="华文楷体" panose="02010600040101010101" pitchFamily="2" charset="-122"/>
              <a:cs typeface="楷体" panose="02010609060101010101" pitchFamily="49" charset="-122"/>
            </a:endParaRPr>
          </a:p>
          <a:p>
            <a:pPr marL="171450" indent="-171450">
              <a:lnSpc>
                <a:spcPct val="150000"/>
              </a:lnSpc>
              <a:spcAft>
                <a:spcPts val="600"/>
              </a:spcAft>
              <a:buFont typeface="Wingdings" panose="05000000000000000000" pitchFamily="2" charset="2"/>
              <a:buChar char="Ø"/>
            </a:pPr>
            <a:r>
              <a:rPr sz="1200" b="0" dirty="0" err="1">
                <a:latin typeface="华文楷体" panose="02010600040101010101" pitchFamily="2" charset="-122"/>
                <a:ea typeface="华文楷体" panose="02010600040101010101" pitchFamily="2" charset="-122"/>
                <a:cs typeface="楷体" panose="02010609060101010101" pitchFamily="49" charset="-122"/>
              </a:rPr>
              <a:t>计算机技术还推动了自动化交易的发展，使得金融交易更加高效和便捷</a:t>
            </a:r>
            <a:r>
              <a:rPr sz="1200" b="0" dirty="0">
                <a:latin typeface="华文楷体" panose="02010600040101010101" pitchFamily="2" charset="-122"/>
                <a:ea typeface="华文楷体" panose="02010600040101010101" pitchFamily="2" charset="-122"/>
                <a:cs typeface="楷体" panose="02010609060101010101" pitchFamily="49" charset="-122"/>
              </a:rPr>
              <a:t>。</a:t>
            </a:r>
            <a:endParaRPr sz="1200" b="0" dirty="0">
              <a:latin typeface="华文楷体" panose="02010600040101010101" pitchFamily="2" charset="-122"/>
              <a:ea typeface="华文楷体" panose="02010600040101010101" pitchFamily="2" charset="-122"/>
              <a:cs typeface="楷体" panose="02010609060101010101" pitchFamily="49" charset="-122"/>
            </a:endParaRPr>
          </a:p>
        </p:txBody>
      </p:sp>
      <p:pic>
        <p:nvPicPr>
          <p:cNvPr id="4" name="图片 3" descr="15"/>
          <p:cNvPicPr>
            <a:picLocks noChangeAspect="1"/>
          </p:cNvPicPr>
          <p:nvPr/>
        </p:nvPicPr>
        <p:blipFill>
          <a:blip r:embed="rId4"/>
          <a:stretch>
            <a:fillRect/>
          </a:stretch>
        </p:blipFill>
        <p:spPr>
          <a:xfrm>
            <a:off x="7309966" y="2827120"/>
            <a:ext cx="4367684" cy="2930862"/>
          </a:xfrm>
          <a:prstGeom prst="rect">
            <a:avLst/>
          </a:prstGeom>
        </p:spPr>
      </p:pic>
      <p:sp>
        <p:nvSpPr>
          <p:cNvPr id="5" name="矩形 4"/>
          <p:cNvSpPr/>
          <p:nvPr/>
        </p:nvSpPr>
        <p:spPr>
          <a:xfrm>
            <a:off x="514350" y="1343673"/>
            <a:ext cx="11353799" cy="847077"/>
          </a:xfrm>
          <a:prstGeom prst="rect">
            <a:avLst/>
          </a:prstGeom>
          <a:noFill/>
          <a:ln w="19050">
            <a:solidFill>
              <a:srgbClr val="9A000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6" name="文本框 5"/>
          <p:cNvSpPr txBox="1"/>
          <p:nvPr/>
        </p:nvSpPr>
        <p:spPr>
          <a:xfrm>
            <a:off x="2068415" y="1582545"/>
            <a:ext cx="10947401" cy="369332"/>
          </a:xfrm>
          <a:prstGeom prst="rect">
            <a:avLst/>
          </a:prstGeom>
          <a:noFill/>
        </p:spPr>
        <p:txBody>
          <a:bodyPr wrap="square">
            <a:spAutoFit/>
          </a:bodyPr>
          <a:lstStyle/>
          <a:p>
            <a:r>
              <a:rPr lang="zh-CN" altLang="en-US" sz="1800" dirty="0"/>
              <a:t> </a:t>
            </a:r>
            <a:r>
              <a:rPr lang="zh-CN" altLang="en-US" sz="1400" b="1" dirty="0">
                <a:latin typeface="华文楷体" panose="02010600040101010101" pitchFamily="2" charset="-122"/>
                <a:ea typeface="华文楷体" panose="02010600040101010101" pitchFamily="2" charset="-122"/>
              </a:rPr>
              <a:t>信息技术的进步为金融工程的发展提供了技术支持、物质条件、研究手段和新的发展空间</a:t>
            </a:r>
            <a:endParaRPr lang="zh-CN" altLang="en-US" sz="1400" b="1" dirty="0">
              <a:latin typeface="华文楷体" panose="02010600040101010101" pitchFamily="2" charset="-122"/>
              <a:ea typeface="华文楷体" panose="02010600040101010101"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hink-cell data - do not delete"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 name="think-cell 幻灯片" r:id="rId2" imgW="5080" imgH="5080" progId="TCLayout.ActiveDocument.1">
                  <p:embed/>
                </p:oleObj>
              </mc:Choice>
              <mc:Fallback>
                <p:oleObj name="think-cell 幻灯片" r:id="rId2" imgW="5080" imgH="5080" progId="TCLayout.ActiveDocument.1">
                  <p:embed/>
                  <p:pic>
                    <p:nvPicPr>
                      <p:cNvPr id="0" name="图片 2"/>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27" name="Oval 34"/>
          <p:cNvSpPr/>
          <p:nvPr/>
        </p:nvSpPr>
        <p:spPr>
          <a:xfrm>
            <a:off x="6442502" y="4197169"/>
            <a:ext cx="576000" cy="576000"/>
          </a:xfrm>
          <a:prstGeom prst="ellipse">
            <a:avLst/>
          </a:prstGeom>
          <a:solidFill>
            <a:srgbClr val="9A0001"/>
          </a:solidFill>
          <a:ln>
            <a:noFill/>
          </a:ln>
        </p:spPr>
        <p:style>
          <a:lnRef idx="2">
            <a:schemeClr val="accent3">
              <a:hueOff val="552171"/>
              <a:satOff val="28263"/>
              <a:lumOff val="11872"/>
              <a:alphaOff val="0"/>
            </a:schemeClr>
          </a:lnRef>
          <a:fillRef idx="1">
            <a:schemeClr val="accent3">
              <a:hueOff val="552171"/>
              <a:satOff val="28263"/>
              <a:lumOff val="11872"/>
              <a:alphaOff val="0"/>
            </a:schemeClr>
          </a:fillRef>
          <a:effectRef idx="0">
            <a:schemeClr val="accent3">
              <a:hueOff val="552171"/>
              <a:satOff val="28263"/>
              <a:lumOff val="11872"/>
              <a:alphaOff val="0"/>
            </a:schemeClr>
          </a:effectRef>
          <a:fontRef idx="minor">
            <a:schemeClr val="lt1"/>
          </a:fontRef>
        </p:style>
        <p:txBody>
          <a:bodyPr/>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灯片编号占位符 9"/>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p:txBody>
          <a:bodyPr vert="horz">
            <a:normAutofit fontScale="90000"/>
          </a:bodyPr>
          <a:lstStyle/>
          <a:p>
            <a:r>
              <a:rPr lang="zh-CN" altLang="en-US" sz="2200" spc="600" dirty="0">
                <a:solidFill>
                  <a:srgbClr val="9A0001"/>
                </a:solidFill>
                <a:latin typeface="华文楷体" panose="02010600040101010101" pitchFamily="2" charset="-122"/>
                <a:ea typeface="华文楷体" panose="02010600040101010101" pitchFamily="2" charset="-122"/>
                <a:sym typeface="Arial" panose="020B0604020202020204" pitchFamily="34" charset="0"/>
              </a:rPr>
              <a:t>金融工程诞生的历史背景</a:t>
            </a:r>
            <a:br>
              <a:rPr lang="zh-CN" altLang="en-US" dirty="0">
                <a:latin typeface="华文楷体" panose="02010600040101010101" pitchFamily="2" charset="-122"/>
                <a:ea typeface="华文楷体" panose="02010600040101010101" pitchFamily="2" charset="-122"/>
                <a:sym typeface="Arial" panose="020B0604020202020204" pitchFamily="34" charset="0"/>
              </a:rPr>
            </a:br>
            <a:r>
              <a:rPr lang="zh-CN" altLang="en-US" sz="1800" dirty="0">
                <a:latin typeface="华文楷体" panose="02010600040101010101" pitchFamily="2" charset="-122"/>
                <a:ea typeface="华文楷体" panose="02010600040101010101" pitchFamily="2" charset="-122"/>
                <a:sym typeface="Arial" panose="020B0604020202020204" pitchFamily="34" charset="0"/>
              </a:rPr>
              <a:t>金融工程的诞生</a:t>
            </a:r>
            <a:r>
              <a:rPr lang="en-US" altLang="zh-CN" sz="1800" dirty="0">
                <a:latin typeface="华文楷体" panose="02010600040101010101" pitchFamily="2" charset="-122"/>
                <a:ea typeface="华文楷体" panose="02010600040101010101" pitchFamily="2" charset="-122"/>
                <a:sym typeface="Arial" panose="020B0604020202020204" pitchFamily="34" charset="0"/>
              </a:rPr>
              <a:t>——</a:t>
            </a:r>
            <a:r>
              <a:rPr lang="zh-CN" altLang="en-US" sz="1800" dirty="0">
                <a:latin typeface="华文楷体" panose="02010600040101010101" pitchFamily="2" charset="-122"/>
                <a:ea typeface="华文楷体" panose="02010600040101010101" pitchFamily="2" charset="-122"/>
                <a:sym typeface="Arial" panose="020B0604020202020204" pitchFamily="34" charset="0"/>
              </a:rPr>
              <a:t>从现实角度探讨</a:t>
            </a:r>
            <a:endParaRPr lang="zh-CN" altLang="en-US" sz="1800" dirty="0">
              <a:sym typeface="Arial" panose="020B0604020202020204" pitchFamily="34" charset="0"/>
            </a:endParaRPr>
          </a:p>
        </p:txBody>
      </p:sp>
      <p:sp>
        <p:nvSpPr>
          <p:cNvPr id="15" name="文本占位符 14"/>
          <p:cNvSpPr>
            <a:spLocks noGrp="1"/>
          </p:cNvSpPr>
          <p:nvPr>
            <p:ph type="body" sz="quarter" idx="10"/>
          </p:nvPr>
        </p:nvSpPr>
        <p:spPr>
          <a:xfrm>
            <a:off x="567532" y="1151489"/>
            <a:ext cx="4795044" cy="381629"/>
          </a:xfrm>
        </p:spPr>
        <p:txBody>
          <a:bodyPr>
            <a:noAutofit/>
          </a:bodyPr>
          <a:lstStyle/>
          <a:p>
            <a:r>
              <a:rPr lang="en-US" altLang="zh-CN" sz="1400" dirty="0"/>
              <a:t>1.</a:t>
            </a:r>
            <a:r>
              <a:rPr sz="1400" dirty="0">
                <a:latin typeface="华文楷体" panose="02010600040101010101" pitchFamily="2" charset="-122"/>
                <a:ea typeface="华文楷体" panose="02010600040101010101" pitchFamily="2" charset="-122"/>
              </a:rPr>
              <a:t>对市场效率的需求</a:t>
            </a:r>
            <a:endParaRPr sz="1400" dirty="0">
              <a:latin typeface="华文楷体" panose="02010600040101010101" pitchFamily="2" charset="-122"/>
              <a:ea typeface="华文楷体" panose="02010600040101010101" pitchFamily="2" charset="-122"/>
            </a:endParaRPr>
          </a:p>
        </p:txBody>
      </p:sp>
      <p:sp>
        <p:nvSpPr>
          <p:cNvPr id="100" name="文本框 99"/>
          <p:cNvSpPr txBox="1"/>
          <p:nvPr/>
        </p:nvSpPr>
        <p:spPr>
          <a:xfrm>
            <a:off x="603250" y="1800860"/>
            <a:ext cx="4492625" cy="2169825"/>
          </a:xfrm>
          <a:prstGeom prst="rect">
            <a:avLst/>
          </a:prstGeom>
          <a:noFill/>
          <a:ln w="9525">
            <a:noFill/>
          </a:ln>
        </p:spPr>
        <p:txBody>
          <a:bodyPr wrap="square">
            <a:spAutoFit/>
          </a:bodyPr>
          <a:lstStyle/>
          <a:p>
            <a:pPr marL="171450" indent="-171450">
              <a:spcAft>
                <a:spcPts val="600"/>
              </a:spcAft>
              <a:buFont typeface="Wingdings" panose="05000000000000000000" pitchFamily="2" charset="2"/>
              <a:buChar char="Ø"/>
            </a:pPr>
            <a:r>
              <a:rPr sz="1200" b="0" dirty="0" err="1">
                <a:latin typeface="华文楷体" panose="02010600040101010101" pitchFamily="2" charset="-122"/>
                <a:ea typeface="华文楷体" panose="02010600040101010101" pitchFamily="2" charset="-122"/>
                <a:cs typeface="楷体" panose="02010609060101010101" pitchFamily="49" charset="-122"/>
              </a:rPr>
              <a:t>金融工程产生的实质是市场交易者追求效率的结果，反映了市场追求效率的内在要求</a:t>
            </a:r>
            <a:endParaRPr sz="1200" b="0" dirty="0">
              <a:latin typeface="华文楷体" panose="02010600040101010101" pitchFamily="2" charset="-122"/>
              <a:ea typeface="华文楷体" panose="02010600040101010101" pitchFamily="2" charset="-122"/>
              <a:cs typeface="楷体" panose="02010609060101010101" pitchFamily="49" charset="-122"/>
            </a:endParaRPr>
          </a:p>
          <a:p>
            <a:pPr marL="171450" indent="-171450">
              <a:spcAft>
                <a:spcPts val="600"/>
              </a:spcAft>
              <a:buFont typeface="Wingdings" panose="05000000000000000000" pitchFamily="2" charset="2"/>
              <a:buChar char="Ø"/>
            </a:pPr>
            <a:r>
              <a:rPr lang="en-US" sz="1200" b="0" dirty="0">
                <a:latin typeface="华文楷体" panose="02010600040101010101" pitchFamily="2" charset="-122"/>
                <a:ea typeface="华文楷体" panose="02010600040101010101" pitchFamily="2" charset="-122"/>
                <a:cs typeface="楷体" panose="02010609060101010101" pitchFamily="49" charset="-122"/>
              </a:rPr>
              <a:t> </a:t>
            </a:r>
            <a:r>
              <a:rPr sz="1200" b="0" dirty="0">
                <a:latin typeface="华文楷体" panose="02010600040101010101" pitchFamily="2" charset="-122"/>
                <a:ea typeface="华文楷体" panose="02010600040101010101" pitchFamily="2" charset="-122"/>
                <a:cs typeface="楷体" panose="02010609060101010101" pitchFamily="49" charset="-122"/>
              </a:rPr>
              <a:t>金融工程能够不断地创造新型金融工具，吸引投资者，将潜在的资金吸引到金融市场上来，减少了社会金融资源的闲置，同时也提高了资金供给者的投资效率</a:t>
            </a:r>
            <a:endParaRPr sz="1200" b="0" dirty="0">
              <a:latin typeface="华文楷体" panose="02010600040101010101" pitchFamily="2" charset="-122"/>
              <a:ea typeface="华文楷体" panose="02010600040101010101" pitchFamily="2" charset="-122"/>
              <a:cs typeface="楷体" panose="02010609060101010101" pitchFamily="49" charset="-122"/>
            </a:endParaRPr>
          </a:p>
          <a:p>
            <a:pPr marL="171450" indent="-171450">
              <a:spcAft>
                <a:spcPts val="600"/>
              </a:spcAft>
              <a:buFont typeface="Wingdings" panose="05000000000000000000" pitchFamily="2" charset="2"/>
              <a:buChar char="Ø"/>
            </a:pPr>
            <a:r>
              <a:rPr lang="en-US" sz="1200" b="0" dirty="0">
                <a:latin typeface="华文楷体" panose="02010600040101010101" pitchFamily="2" charset="-122"/>
                <a:ea typeface="华文楷体" panose="02010600040101010101" pitchFamily="2" charset="-122"/>
                <a:cs typeface="楷体" panose="02010609060101010101" pitchFamily="49" charset="-122"/>
              </a:rPr>
              <a:t> </a:t>
            </a:r>
            <a:r>
              <a:rPr sz="1200" b="0" dirty="0" err="1">
                <a:latin typeface="华文楷体" panose="02010600040101010101" pitchFamily="2" charset="-122"/>
                <a:ea typeface="华文楷体" panose="02010600040101010101" pitchFamily="2" charset="-122"/>
                <a:cs typeface="楷体" panose="02010609060101010101" pitchFamily="49" charset="-122"/>
              </a:rPr>
              <a:t>此外，企业通过金融工程可以满足多元化的资金需求，降低其融资成本，提升了企业的融资效率</a:t>
            </a:r>
            <a:endParaRPr sz="1200" b="0" dirty="0">
              <a:latin typeface="华文楷体" panose="02010600040101010101" pitchFamily="2" charset="-122"/>
              <a:ea typeface="华文楷体" panose="02010600040101010101" pitchFamily="2" charset="-122"/>
              <a:cs typeface="楷体" panose="02010609060101010101" pitchFamily="49" charset="-122"/>
            </a:endParaRPr>
          </a:p>
          <a:p>
            <a:pPr marL="171450" indent="-171450">
              <a:spcAft>
                <a:spcPts val="600"/>
              </a:spcAft>
              <a:buFont typeface="Wingdings" panose="05000000000000000000" pitchFamily="2" charset="2"/>
              <a:buChar char="Ø"/>
            </a:pPr>
            <a:r>
              <a:rPr sz="1200" b="0" dirty="0" err="1">
                <a:latin typeface="华文楷体" panose="02010600040101010101" pitchFamily="2" charset="-122"/>
                <a:ea typeface="华文楷体" panose="02010600040101010101" pitchFamily="2" charset="-122"/>
                <a:cs typeface="楷体" panose="02010609060101010101" pitchFamily="49" charset="-122"/>
              </a:rPr>
              <a:t>最后，金融机构运用工程的方法创造了大量的有特色的金融工具和服务等金融创新成果，增强了金融机构的服务效率和运行效率</a:t>
            </a:r>
            <a:endParaRPr sz="1200" b="0" dirty="0">
              <a:latin typeface="华文楷体" panose="02010600040101010101" pitchFamily="2" charset="-122"/>
              <a:ea typeface="华文楷体" panose="02010600040101010101" pitchFamily="2" charset="-122"/>
              <a:cs typeface="楷体" panose="02010609060101010101" pitchFamily="49" charset="-122"/>
            </a:endParaRPr>
          </a:p>
        </p:txBody>
      </p:sp>
      <p:pic>
        <p:nvPicPr>
          <p:cNvPr id="4" name="图片 3" descr="2"/>
          <p:cNvPicPr>
            <a:picLocks noChangeAspect="1"/>
          </p:cNvPicPr>
          <p:nvPr/>
        </p:nvPicPr>
        <p:blipFill>
          <a:blip r:embed="rId4"/>
          <a:srcRect l="12431" t="40316" r="8874" b="34201"/>
          <a:stretch>
            <a:fillRect/>
          </a:stretch>
        </p:blipFill>
        <p:spPr>
          <a:xfrm>
            <a:off x="778712" y="4536695"/>
            <a:ext cx="4462757" cy="903240"/>
          </a:xfrm>
          <a:prstGeom prst="rect">
            <a:avLst/>
          </a:prstGeom>
        </p:spPr>
      </p:pic>
      <p:sp>
        <p:nvSpPr>
          <p:cNvPr id="5" name="文本框 4"/>
          <p:cNvSpPr txBox="1"/>
          <p:nvPr/>
        </p:nvSpPr>
        <p:spPr>
          <a:xfrm>
            <a:off x="1477212" y="5565000"/>
            <a:ext cx="4272280" cy="261610"/>
          </a:xfrm>
          <a:prstGeom prst="rect">
            <a:avLst/>
          </a:prstGeom>
          <a:noFill/>
        </p:spPr>
        <p:txBody>
          <a:bodyPr wrap="square" rtlCol="0">
            <a:spAutoFit/>
          </a:bodyPr>
          <a:lstStyle/>
          <a:p>
            <a:r>
              <a:rPr lang="zh-CN" altLang="en-US" sz="1100" dirty="0">
                <a:latin typeface="华文楷体" panose="02010600040101010101" pitchFamily="2" charset="-122"/>
                <a:ea typeface="华文楷体" panose="02010600040101010101" pitchFamily="2" charset="-122"/>
                <a:cs typeface="+mn-ea"/>
                <a:sym typeface="Arial" panose="020B0604020202020204" pitchFamily="34" charset="0"/>
              </a:rPr>
              <a:t>追求市场效率中诞生的新型金融产品</a:t>
            </a:r>
            <a:endParaRPr lang="zh-CN" altLang="en-US" sz="1100" dirty="0">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6" name="矩形 5"/>
          <p:cNvSpPr/>
          <p:nvPr/>
        </p:nvSpPr>
        <p:spPr>
          <a:xfrm>
            <a:off x="506401" y="1016001"/>
            <a:ext cx="5033643" cy="5308599"/>
          </a:xfrm>
          <a:prstGeom prst="rect">
            <a:avLst/>
          </a:prstGeom>
          <a:noFill/>
          <a:ln w="1905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189014" y="1016000"/>
            <a:ext cx="5033643" cy="5308599"/>
          </a:xfrm>
          <a:prstGeom prst="rect">
            <a:avLst/>
          </a:prstGeom>
          <a:noFill/>
          <a:ln w="1905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5869291" y="1066329"/>
            <a:ext cx="0" cy="520954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9" name="流程图: 接点 7"/>
          <p:cNvSpPr/>
          <p:nvPr/>
        </p:nvSpPr>
        <p:spPr>
          <a:xfrm>
            <a:off x="5743291" y="3298625"/>
            <a:ext cx="252000" cy="252000"/>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V 形 8"/>
          <p:cNvSpPr/>
          <p:nvPr/>
        </p:nvSpPr>
        <p:spPr>
          <a:xfrm>
            <a:off x="5860405" y="3353601"/>
            <a:ext cx="152079" cy="15240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箭头: V 形 10"/>
          <p:cNvSpPr/>
          <p:nvPr/>
        </p:nvSpPr>
        <p:spPr>
          <a:xfrm>
            <a:off x="5748012" y="3353601"/>
            <a:ext cx="152079" cy="15240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流程图: 接点 11"/>
          <p:cNvSpPr/>
          <p:nvPr/>
        </p:nvSpPr>
        <p:spPr>
          <a:xfrm>
            <a:off x="5707366" y="3263175"/>
            <a:ext cx="314325" cy="322899"/>
          </a:xfrm>
          <a:prstGeom prst="flowChartConnector">
            <a:avLst/>
          </a:prstGeom>
          <a:noFill/>
          <a:ln w="3810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4"/>
          <p:cNvSpPr txBox="1"/>
          <p:nvPr/>
        </p:nvSpPr>
        <p:spPr>
          <a:xfrm>
            <a:off x="6281738" y="1151489"/>
            <a:ext cx="9056687" cy="381629"/>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000" b="1" kern="1200" dirty="0" smtClean="0">
                <a:solidFill>
                  <a:schemeClr val="tx1">
                    <a:lumMod val="75000"/>
                    <a:lumOff val="25000"/>
                  </a:schemeClr>
                </a:solidFill>
                <a:latin typeface="+mn-ea"/>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400" dirty="0">
                <a:latin typeface="华文楷体" panose="02010600040101010101" pitchFamily="2" charset="-122"/>
                <a:ea typeface="华文楷体" panose="02010600040101010101" pitchFamily="2" charset="-122"/>
              </a:rPr>
              <a:t>2.</a:t>
            </a:r>
            <a:r>
              <a:rPr lang="zh-CN" altLang="en-US" sz="1400" dirty="0">
                <a:latin typeface="华文楷体" panose="02010600040101010101" pitchFamily="2" charset="-122"/>
                <a:ea typeface="华文楷体" panose="02010600040101010101" pitchFamily="2" charset="-122"/>
              </a:rPr>
              <a:t>对精确风险管理的需求</a:t>
            </a:r>
            <a:endParaRPr lang="zh-CN" altLang="en-US" sz="1400" dirty="0">
              <a:latin typeface="华文楷体" panose="02010600040101010101" pitchFamily="2" charset="-122"/>
              <a:ea typeface="华文楷体" panose="02010600040101010101" pitchFamily="2" charset="-122"/>
            </a:endParaRPr>
          </a:p>
        </p:txBody>
      </p:sp>
      <p:sp>
        <p:nvSpPr>
          <p:cNvPr id="17" name="文本框 16"/>
          <p:cNvSpPr txBox="1"/>
          <p:nvPr/>
        </p:nvSpPr>
        <p:spPr>
          <a:xfrm>
            <a:off x="6220789" y="1685443"/>
            <a:ext cx="5001868" cy="1200329"/>
          </a:xfrm>
          <a:prstGeom prst="rect">
            <a:avLst/>
          </a:prstGeom>
          <a:noFill/>
        </p:spPr>
        <p:txBody>
          <a:bodyPr wrap="square">
            <a:spAutoFit/>
          </a:bodyPr>
          <a:lstStyle/>
          <a:p>
            <a:pPr marL="171450" indent="-171450">
              <a:buFont typeface="Wingdings" panose="05000000000000000000" pitchFamily="2" charset="2"/>
              <a:buChar char="Ø"/>
            </a:pPr>
            <a:r>
              <a:rPr lang="en-US" altLang="zh-CN" sz="1200" b="0" dirty="0">
                <a:latin typeface="华文楷体" panose="02010600040101010101" pitchFamily="2" charset="-122"/>
                <a:ea typeface="华文楷体" panose="02010600040101010101" pitchFamily="2" charset="-122"/>
                <a:cs typeface="楷体" panose="02010609060101010101" pitchFamily="49" charset="-122"/>
              </a:rPr>
              <a:t>20</a:t>
            </a:r>
            <a:r>
              <a:rPr lang="zh-CN" altLang="en-US" sz="1200" b="0" dirty="0">
                <a:latin typeface="华文楷体" panose="02010600040101010101" pitchFamily="2" charset="-122"/>
                <a:ea typeface="华文楷体" panose="02010600040101010101" pitchFamily="2" charset="-122"/>
                <a:cs typeface="楷体" panose="02010609060101010101" pitchFamily="49" charset="-122"/>
              </a:rPr>
              <a:t>世纪</a:t>
            </a:r>
            <a:r>
              <a:rPr lang="en-US" altLang="zh-CN" sz="1200" b="0" dirty="0">
                <a:latin typeface="华文楷体" panose="02010600040101010101" pitchFamily="2" charset="-122"/>
                <a:ea typeface="华文楷体" panose="02010600040101010101" pitchFamily="2" charset="-122"/>
                <a:cs typeface="楷体" panose="02010609060101010101" pitchFamily="49" charset="-122"/>
              </a:rPr>
              <a:t>80</a:t>
            </a:r>
            <a:r>
              <a:rPr lang="zh-CN" altLang="en-US" sz="1200" b="0" dirty="0">
                <a:latin typeface="华文楷体" panose="02010600040101010101" pitchFamily="2" charset="-122"/>
                <a:ea typeface="华文楷体" panose="02010600040101010101" pitchFamily="2" charset="-122"/>
                <a:cs typeface="楷体" panose="02010609060101010101" pitchFamily="49" charset="-122"/>
              </a:rPr>
              <a:t>年代前后，金融危机和利率波动的增加，使得金融市场愈发不稳定，不仅如此，世界局势仍不明朗，并且全球化加速发展，而金融机构需要新的工具和方法来降低风险并保护资产，因此，它们对风险管理日益关注，风险管理的需求与日俱增。具体的风险管理需求包括：</a:t>
            </a:r>
            <a:endParaRPr lang="zh-CN" altLang="en-US" sz="1200" b="0" dirty="0">
              <a:latin typeface="华文楷体" panose="02010600040101010101" pitchFamily="2" charset="-122"/>
              <a:ea typeface="华文楷体" panose="02010600040101010101" pitchFamily="2" charset="-122"/>
              <a:cs typeface="楷体" panose="02010609060101010101" pitchFamily="49" charset="-122"/>
            </a:endParaRPr>
          </a:p>
          <a:p>
            <a:pPr marL="0" indent="266700"/>
            <a:endParaRPr lang="zh-CN" altLang="en-US" sz="1200" b="0" dirty="0">
              <a:latin typeface="华文楷体" panose="02010600040101010101" pitchFamily="2" charset="-122"/>
              <a:ea typeface="华文楷体" panose="02010600040101010101" pitchFamily="2" charset="-122"/>
              <a:cs typeface="楷体" panose="02010609060101010101" pitchFamily="49" charset="-122"/>
            </a:endParaRPr>
          </a:p>
        </p:txBody>
      </p:sp>
      <p:sp>
        <p:nvSpPr>
          <p:cNvPr id="19" name="Oval 34"/>
          <p:cNvSpPr/>
          <p:nvPr/>
        </p:nvSpPr>
        <p:spPr>
          <a:xfrm>
            <a:off x="6418213" y="2925043"/>
            <a:ext cx="576000" cy="576000"/>
          </a:xfrm>
          <a:prstGeom prst="ellipse">
            <a:avLst/>
          </a:prstGeom>
          <a:solidFill>
            <a:srgbClr val="9A0001"/>
          </a:solidFill>
          <a:ln>
            <a:noFill/>
          </a:ln>
        </p:spPr>
        <p:style>
          <a:lnRef idx="2">
            <a:schemeClr val="accent3">
              <a:hueOff val="552171"/>
              <a:satOff val="28263"/>
              <a:lumOff val="11872"/>
              <a:alphaOff val="0"/>
            </a:schemeClr>
          </a:lnRef>
          <a:fillRef idx="1">
            <a:schemeClr val="accent3">
              <a:hueOff val="552171"/>
              <a:satOff val="28263"/>
              <a:lumOff val="11872"/>
              <a:alphaOff val="0"/>
            </a:schemeClr>
          </a:fillRef>
          <a:effectRef idx="0">
            <a:schemeClr val="accent3">
              <a:hueOff val="552171"/>
              <a:satOff val="28263"/>
              <a:lumOff val="11872"/>
              <a:alphaOff val="0"/>
            </a:schemeClr>
          </a:effectRef>
          <a:fontRef idx="minor">
            <a:schemeClr val="lt1"/>
          </a:fontRef>
        </p:style>
        <p:txBody>
          <a:bodyPr/>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pointer-spot-tool-for-maps_40028"/>
          <p:cNvSpPr>
            <a:spLocks noChangeAspect="1"/>
          </p:cNvSpPr>
          <p:nvPr/>
        </p:nvSpPr>
        <p:spPr bwMode="auto">
          <a:xfrm>
            <a:off x="6521930" y="3018482"/>
            <a:ext cx="368566" cy="368182"/>
          </a:xfrm>
          <a:custGeom>
            <a:avLst/>
            <a:gdLst>
              <a:gd name="T0" fmla="*/ 0 w 8160"/>
              <a:gd name="T1" fmla="*/ 4080 h 8160"/>
              <a:gd name="T2" fmla="*/ 8160 w 8160"/>
              <a:gd name="T3" fmla="*/ 4080 h 8160"/>
              <a:gd name="T4" fmla="*/ 4080 w 8160"/>
              <a:gd name="T5" fmla="*/ 7476 h 8160"/>
              <a:gd name="T6" fmla="*/ 3113 w 8160"/>
              <a:gd name="T7" fmla="*/ 6418 h 8160"/>
              <a:gd name="T8" fmla="*/ 4977 w 8160"/>
              <a:gd name="T9" fmla="*/ 6581 h 8160"/>
              <a:gd name="T10" fmla="*/ 2897 w 8160"/>
              <a:gd name="T11" fmla="*/ 5734 h 8160"/>
              <a:gd name="T12" fmla="*/ 5440 w 8160"/>
              <a:gd name="T13" fmla="*/ 4422 h 8160"/>
              <a:gd name="T14" fmla="*/ 2897 w 8160"/>
              <a:gd name="T15" fmla="*/ 5734 h 8160"/>
              <a:gd name="T16" fmla="*/ 2036 w 8160"/>
              <a:gd name="T17" fmla="*/ 4422 h 8160"/>
              <a:gd name="T18" fmla="*/ 1115 w 8160"/>
              <a:gd name="T19" fmla="*/ 5734 h 8160"/>
              <a:gd name="T20" fmla="*/ 4080 w 8160"/>
              <a:gd name="T21" fmla="*/ 684 h 8160"/>
              <a:gd name="T22" fmla="*/ 5047 w 8160"/>
              <a:gd name="T23" fmla="*/ 1742 h 8160"/>
              <a:gd name="T24" fmla="*/ 3183 w 8160"/>
              <a:gd name="T25" fmla="*/ 1579 h 8160"/>
              <a:gd name="T26" fmla="*/ 5263 w 8160"/>
              <a:gd name="T27" fmla="*/ 2426 h 8160"/>
              <a:gd name="T28" fmla="*/ 2720 w 8160"/>
              <a:gd name="T29" fmla="*/ 3738 h 8160"/>
              <a:gd name="T30" fmla="*/ 5263 w 8160"/>
              <a:gd name="T31" fmla="*/ 2426 h 8160"/>
              <a:gd name="T32" fmla="*/ 701 w 8160"/>
              <a:gd name="T33" fmla="*/ 3738 h 8160"/>
              <a:gd name="T34" fmla="*/ 2197 w 8160"/>
              <a:gd name="T35" fmla="*/ 2426 h 8160"/>
              <a:gd name="T36" fmla="*/ 6124 w 8160"/>
              <a:gd name="T37" fmla="*/ 4422 h 8160"/>
              <a:gd name="T38" fmla="*/ 7045 w 8160"/>
              <a:gd name="T39" fmla="*/ 5734 h 8160"/>
              <a:gd name="T40" fmla="*/ 6124 w 8160"/>
              <a:gd name="T41" fmla="*/ 4422 h 8160"/>
              <a:gd name="T42" fmla="*/ 5963 w 8160"/>
              <a:gd name="T43" fmla="*/ 2426 h 8160"/>
              <a:gd name="T44" fmla="*/ 7459 w 8160"/>
              <a:gd name="T45" fmla="*/ 3738 h 8160"/>
              <a:gd name="T46" fmla="*/ 6541 w 8160"/>
              <a:gd name="T47" fmla="*/ 1742 h 8160"/>
              <a:gd name="T48" fmla="*/ 5599 w 8160"/>
              <a:gd name="T49" fmla="*/ 1295 h 8160"/>
              <a:gd name="T50" fmla="*/ 6541 w 8160"/>
              <a:gd name="T51" fmla="*/ 1742 h 8160"/>
              <a:gd name="T52" fmla="*/ 2561 w 8160"/>
              <a:gd name="T53" fmla="*/ 1295 h 8160"/>
              <a:gd name="T54" fmla="*/ 1619 w 8160"/>
              <a:gd name="T55" fmla="*/ 1742 h 8160"/>
              <a:gd name="T56" fmla="*/ 1619 w 8160"/>
              <a:gd name="T57" fmla="*/ 6418 h 8160"/>
              <a:gd name="T58" fmla="*/ 2561 w 8160"/>
              <a:gd name="T59" fmla="*/ 6865 h 8160"/>
              <a:gd name="T60" fmla="*/ 1619 w 8160"/>
              <a:gd name="T61" fmla="*/ 6418 h 8160"/>
              <a:gd name="T62" fmla="*/ 5599 w 8160"/>
              <a:gd name="T63" fmla="*/ 6865 h 8160"/>
              <a:gd name="T64" fmla="*/ 6541 w 8160"/>
              <a:gd name="T65" fmla="*/ 6418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160" h="8160">
                <a:moveTo>
                  <a:pt x="4080" y="0"/>
                </a:moveTo>
                <a:cubicBezTo>
                  <a:pt x="1830" y="0"/>
                  <a:pt x="0" y="1830"/>
                  <a:pt x="0" y="4080"/>
                </a:cubicBezTo>
                <a:cubicBezTo>
                  <a:pt x="0" y="6330"/>
                  <a:pt x="1830" y="8160"/>
                  <a:pt x="4080" y="8160"/>
                </a:cubicBezTo>
                <a:cubicBezTo>
                  <a:pt x="6330" y="8160"/>
                  <a:pt x="8160" y="6330"/>
                  <a:pt x="8160" y="4080"/>
                </a:cubicBezTo>
                <a:cubicBezTo>
                  <a:pt x="8160" y="1830"/>
                  <a:pt x="6330" y="0"/>
                  <a:pt x="4080" y="0"/>
                </a:cubicBezTo>
                <a:close/>
                <a:moveTo>
                  <a:pt x="4080" y="7476"/>
                </a:moveTo>
                <a:cubicBezTo>
                  <a:pt x="3774" y="7476"/>
                  <a:pt x="3439" y="7142"/>
                  <a:pt x="3183" y="6581"/>
                </a:cubicBezTo>
                <a:cubicBezTo>
                  <a:pt x="3158" y="6528"/>
                  <a:pt x="3135" y="6474"/>
                  <a:pt x="3113" y="6418"/>
                </a:cubicBezTo>
                <a:lnTo>
                  <a:pt x="5047" y="6418"/>
                </a:lnTo>
                <a:cubicBezTo>
                  <a:pt x="5025" y="6474"/>
                  <a:pt x="5002" y="6528"/>
                  <a:pt x="4977" y="6581"/>
                </a:cubicBezTo>
                <a:cubicBezTo>
                  <a:pt x="4721" y="7142"/>
                  <a:pt x="4386" y="7476"/>
                  <a:pt x="4080" y="7476"/>
                </a:cubicBezTo>
                <a:close/>
                <a:moveTo>
                  <a:pt x="2897" y="5734"/>
                </a:moveTo>
                <a:cubicBezTo>
                  <a:pt x="2801" y="5331"/>
                  <a:pt x="2740" y="4886"/>
                  <a:pt x="2720" y="4422"/>
                </a:cubicBezTo>
                <a:lnTo>
                  <a:pt x="5440" y="4422"/>
                </a:lnTo>
                <a:cubicBezTo>
                  <a:pt x="5420" y="4886"/>
                  <a:pt x="5359" y="5331"/>
                  <a:pt x="5263" y="5734"/>
                </a:cubicBezTo>
                <a:lnTo>
                  <a:pt x="2897" y="5734"/>
                </a:lnTo>
                <a:close/>
                <a:moveTo>
                  <a:pt x="701" y="4422"/>
                </a:moveTo>
                <a:lnTo>
                  <a:pt x="2036" y="4422"/>
                </a:lnTo>
                <a:cubicBezTo>
                  <a:pt x="2054" y="4880"/>
                  <a:pt x="2109" y="5323"/>
                  <a:pt x="2197" y="5734"/>
                </a:cubicBezTo>
                <a:lnTo>
                  <a:pt x="1115" y="5734"/>
                </a:lnTo>
                <a:cubicBezTo>
                  <a:pt x="893" y="5339"/>
                  <a:pt x="748" y="4895"/>
                  <a:pt x="701" y="4422"/>
                </a:cubicBezTo>
                <a:close/>
                <a:moveTo>
                  <a:pt x="4080" y="684"/>
                </a:moveTo>
                <a:cubicBezTo>
                  <a:pt x="4386" y="684"/>
                  <a:pt x="4721" y="1018"/>
                  <a:pt x="4977" y="1579"/>
                </a:cubicBezTo>
                <a:cubicBezTo>
                  <a:pt x="5002" y="1632"/>
                  <a:pt x="5025" y="1686"/>
                  <a:pt x="5047" y="1742"/>
                </a:cubicBezTo>
                <a:lnTo>
                  <a:pt x="3113" y="1742"/>
                </a:lnTo>
                <a:cubicBezTo>
                  <a:pt x="3135" y="1686"/>
                  <a:pt x="3158" y="1632"/>
                  <a:pt x="3183" y="1579"/>
                </a:cubicBezTo>
                <a:cubicBezTo>
                  <a:pt x="3439" y="1018"/>
                  <a:pt x="3774" y="684"/>
                  <a:pt x="4080" y="684"/>
                </a:cubicBezTo>
                <a:close/>
                <a:moveTo>
                  <a:pt x="5263" y="2426"/>
                </a:moveTo>
                <a:cubicBezTo>
                  <a:pt x="5359" y="2829"/>
                  <a:pt x="5420" y="3274"/>
                  <a:pt x="5440" y="3738"/>
                </a:cubicBezTo>
                <a:lnTo>
                  <a:pt x="2720" y="3738"/>
                </a:lnTo>
                <a:cubicBezTo>
                  <a:pt x="2740" y="3274"/>
                  <a:pt x="2801" y="2829"/>
                  <a:pt x="2897" y="2426"/>
                </a:cubicBezTo>
                <a:lnTo>
                  <a:pt x="5263" y="2426"/>
                </a:lnTo>
                <a:close/>
                <a:moveTo>
                  <a:pt x="2036" y="3738"/>
                </a:moveTo>
                <a:lnTo>
                  <a:pt x="701" y="3738"/>
                </a:lnTo>
                <a:cubicBezTo>
                  <a:pt x="748" y="3265"/>
                  <a:pt x="893" y="2821"/>
                  <a:pt x="1115" y="2426"/>
                </a:cubicBezTo>
                <a:lnTo>
                  <a:pt x="2197" y="2426"/>
                </a:lnTo>
                <a:cubicBezTo>
                  <a:pt x="2109" y="2837"/>
                  <a:pt x="2054" y="3280"/>
                  <a:pt x="2036" y="3738"/>
                </a:cubicBezTo>
                <a:close/>
                <a:moveTo>
                  <a:pt x="6124" y="4422"/>
                </a:moveTo>
                <a:lnTo>
                  <a:pt x="7459" y="4422"/>
                </a:lnTo>
                <a:cubicBezTo>
                  <a:pt x="7412" y="4894"/>
                  <a:pt x="7267" y="5339"/>
                  <a:pt x="7045" y="5734"/>
                </a:cubicBezTo>
                <a:lnTo>
                  <a:pt x="5963" y="5734"/>
                </a:lnTo>
                <a:cubicBezTo>
                  <a:pt x="6051" y="5323"/>
                  <a:pt x="6106" y="4880"/>
                  <a:pt x="6124" y="4422"/>
                </a:cubicBezTo>
                <a:close/>
                <a:moveTo>
                  <a:pt x="6124" y="3738"/>
                </a:moveTo>
                <a:cubicBezTo>
                  <a:pt x="6106" y="3280"/>
                  <a:pt x="6051" y="2837"/>
                  <a:pt x="5963" y="2426"/>
                </a:cubicBezTo>
                <a:lnTo>
                  <a:pt x="7045" y="2426"/>
                </a:lnTo>
                <a:cubicBezTo>
                  <a:pt x="7267" y="2821"/>
                  <a:pt x="7412" y="3266"/>
                  <a:pt x="7459" y="3738"/>
                </a:cubicBezTo>
                <a:lnTo>
                  <a:pt x="6124" y="3738"/>
                </a:lnTo>
                <a:close/>
                <a:moveTo>
                  <a:pt x="6541" y="1742"/>
                </a:moveTo>
                <a:lnTo>
                  <a:pt x="5776" y="1742"/>
                </a:lnTo>
                <a:cubicBezTo>
                  <a:pt x="5723" y="1585"/>
                  <a:pt x="5664" y="1436"/>
                  <a:pt x="5599" y="1295"/>
                </a:cubicBezTo>
                <a:cubicBezTo>
                  <a:pt x="5545" y="1176"/>
                  <a:pt x="5488" y="1066"/>
                  <a:pt x="5428" y="963"/>
                </a:cubicBezTo>
                <a:cubicBezTo>
                  <a:pt x="5850" y="1146"/>
                  <a:pt x="6228" y="1413"/>
                  <a:pt x="6541" y="1742"/>
                </a:cubicBezTo>
                <a:close/>
                <a:moveTo>
                  <a:pt x="2732" y="963"/>
                </a:moveTo>
                <a:cubicBezTo>
                  <a:pt x="2672" y="1066"/>
                  <a:pt x="2615" y="1176"/>
                  <a:pt x="2561" y="1295"/>
                </a:cubicBezTo>
                <a:cubicBezTo>
                  <a:pt x="2496" y="1436"/>
                  <a:pt x="2437" y="1585"/>
                  <a:pt x="2384" y="1742"/>
                </a:cubicBezTo>
                <a:lnTo>
                  <a:pt x="1619" y="1742"/>
                </a:lnTo>
                <a:cubicBezTo>
                  <a:pt x="1932" y="1413"/>
                  <a:pt x="2310" y="1146"/>
                  <a:pt x="2732" y="963"/>
                </a:cubicBezTo>
                <a:close/>
                <a:moveTo>
                  <a:pt x="1619" y="6418"/>
                </a:moveTo>
                <a:lnTo>
                  <a:pt x="2384" y="6418"/>
                </a:lnTo>
                <a:cubicBezTo>
                  <a:pt x="2437" y="6575"/>
                  <a:pt x="2496" y="6724"/>
                  <a:pt x="2561" y="6865"/>
                </a:cubicBezTo>
                <a:cubicBezTo>
                  <a:pt x="2615" y="6984"/>
                  <a:pt x="2672" y="7094"/>
                  <a:pt x="2732" y="7197"/>
                </a:cubicBezTo>
                <a:cubicBezTo>
                  <a:pt x="2310" y="7014"/>
                  <a:pt x="1932" y="6747"/>
                  <a:pt x="1619" y="6418"/>
                </a:cubicBezTo>
                <a:close/>
                <a:moveTo>
                  <a:pt x="5428" y="7197"/>
                </a:moveTo>
                <a:cubicBezTo>
                  <a:pt x="5488" y="7094"/>
                  <a:pt x="5545" y="6984"/>
                  <a:pt x="5599" y="6865"/>
                </a:cubicBezTo>
                <a:cubicBezTo>
                  <a:pt x="5664" y="6724"/>
                  <a:pt x="5723" y="6575"/>
                  <a:pt x="5776" y="6418"/>
                </a:cubicBezTo>
                <a:lnTo>
                  <a:pt x="6541" y="6418"/>
                </a:lnTo>
                <a:cubicBezTo>
                  <a:pt x="6228" y="6747"/>
                  <a:pt x="5850" y="7014"/>
                  <a:pt x="5428" y="7197"/>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TextBox 23"/>
          <p:cNvSpPr txBox="1"/>
          <p:nvPr/>
        </p:nvSpPr>
        <p:spPr>
          <a:xfrm>
            <a:off x="7018502" y="2963131"/>
            <a:ext cx="4067189" cy="572353"/>
          </a:xfrm>
          <a:prstGeom prst="rect">
            <a:avLst/>
          </a:prstGeom>
          <a:noFill/>
        </p:spPr>
        <p:txBody>
          <a:bodyPr wrap="square" lIns="63898" tIns="31949" rIns="63898" bIns="31949" rtlCol="0">
            <a:spAutoFit/>
          </a:bodyPr>
          <a:lstStyle/>
          <a:p>
            <a:pPr marL="171450" indent="-171450">
              <a:buFont typeface="Arial" panose="020B0604020202020204" pitchFamily="34" charset="0"/>
              <a:buChar char="•"/>
            </a:pPr>
            <a:r>
              <a:rPr sz="1100" dirty="0">
                <a:latin typeface="华文楷体" panose="02010600040101010101" pitchFamily="2" charset="-122"/>
                <a:ea typeface="华文楷体" panose="02010600040101010101" pitchFamily="2" charset="-122"/>
                <a:cs typeface="楷体" panose="02010609060101010101" pitchFamily="49" charset="-122"/>
                <a:sym typeface="+mn-ea"/>
              </a:rPr>
              <a:t>随着金融市场的复杂性增加，金融市场的复杂性和不确定性使得企业的决策面临很大的风险，企业和金融机构需要有效的方法来评估和量化潜在风险，以便制定相应的管理策略。</a:t>
            </a:r>
            <a:endParaRPr lang="en-GB" altLang="zh-CN" sz="1100"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22" name="TextBox 24"/>
          <p:cNvSpPr txBox="1"/>
          <p:nvPr/>
        </p:nvSpPr>
        <p:spPr>
          <a:xfrm>
            <a:off x="6036615" y="3477538"/>
            <a:ext cx="1538287" cy="309245"/>
          </a:xfrm>
          <a:prstGeom prst="rect">
            <a:avLst/>
          </a:prstGeom>
          <a:noFill/>
        </p:spPr>
        <p:txBody>
          <a:bodyPr wrap="square" lIns="63898" tIns="31949" rIns="63898" bIns="31949" rtlCol="0">
            <a:spAutoFit/>
          </a:bodyPr>
          <a:lstStyle/>
          <a:p>
            <a:r>
              <a:rPr lang="en-US" altLang="zh-CN" sz="1600" b="1"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1200" b="1"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rPr>
              <a:t>量化风险</a:t>
            </a:r>
            <a:endParaRPr lang="zh-CN" altLang="en-US" sz="1100" b="1"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25" name="TextBox 24"/>
          <p:cNvSpPr txBox="1"/>
          <p:nvPr/>
        </p:nvSpPr>
        <p:spPr>
          <a:xfrm>
            <a:off x="6116115" y="4741799"/>
            <a:ext cx="1538287" cy="309245"/>
          </a:xfrm>
          <a:prstGeom prst="rect">
            <a:avLst/>
          </a:prstGeom>
          <a:noFill/>
        </p:spPr>
        <p:txBody>
          <a:bodyPr wrap="square" lIns="63898" tIns="31949" rIns="63898" bIns="31949" rtlCol="0">
            <a:spAutoFit/>
          </a:bodyPr>
          <a:lstStyle/>
          <a:p>
            <a:r>
              <a:rPr lang="en-US" altLang="zh-CN" sz="1600" b="1"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1200" b="1"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rPr>
              <a:t>监管风险</a:t>
            </a:r>
            <a:endParaRPr lang="zh-CN" altLang="en-US" sz="1100" b="1"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26" name="Oval 34"/>
          <p:cNvSpPr/>
          <p:nvPr/>
        </p:nvSpPr>
        <p:spPr>
          <a:xfrm>
            <a:off x="6418213" y="5328354"/>
            <a:ext cx="576000" cy="576000"/>
          </a:xfrm>
          <a:prstGeom prst="ellipse">
            <a:avLst/>
          </a:prstGeom>
          <a:solidFill>
            <a:srgbClr val="9A0001"/>
          </a:solidFill>
          <a:ln>
            <a:noFill/>
          </a:ln>
        </p:spPr>
        <p:style>
          <a:lnRef idx="2">
            <a:schemeClr val="accent3">
              <a:hueOff val="552171"/>
              <a:satOff val="28263"/>
              <a:lumOff val="11872"/>
              <a:alphaOff val="0"/>
            </a:schemeClr>
          </a:lnRef>
          <a:fillRef idx="1">
            <a:schemeClr val="accent3">
              <a:hueOff val="552171"/>
              <a:satOff val="28263"/>
              <a:lumOff val="11872"/>
              <a:alphaOff val="0"/>
            </a:schemeClr>
          </a:fillRef>
          <a:effectRef idx="0">
            <a:schemeClr val="accent3">
              <a:hueOff val="552171"/>
              <a:satOff val="28263"/>
              <a:lumOff val="11872"/>
              <a:alphaOff val="0"/>
            </a:schemeClr>
          </a:effectRef>
          <a:fontRef idx="minor">
            <a:schemeClr val="lt1"/>
          </a:fontRef>
        </p:style>
        <p:txBody>
          <a:bodyPr/>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pointer-spot-tool-for-maps_40028"/>
          <p:cNvSpPr>
            <a:spLocks noChangeAspect="1"/>
          </p:cNvSpPr>
          <p:nvPr/>
        </p:nvSpPr>
        <p:spPr bwMode="auto">
          <a:xfrm>
            <a:off x="6576399" y="4307579"/>
            <a:ext cx="314097" cy="347465"/>
          </a:xfrm>
          <a:custGeom>
            <a:avLst/>
            <a:gdLst>
              <a:gd name="T0" fmla="*/ 2925 w 3748"/>
              <a:gd name="T1" fmla="*/ 2500 h 4147"/>
              <a:gd name="T2" fmla="*/ 2372 w 3748"/>
              <a:gd name="T3" fmla="*/ 2715 h 4147"/>
              <a:gd name="T4" fmla="*/ 1596 w 3748"/>
              <a:gd name="T5" fmla="*/ 2357 h 4147"/>
              <a:gd name="T6" fmla="*/ 1647 w 3748"/>
              <a:gd name="T7" fmla="*/ 2073 h 4147"/>
              <a:gd name="T8" fmla="*/ 1595 w 3748"/>
              <a:gd name="T9" fmla="*/ 1786 h 4147"/>
              <a:gd name="T10" fmla="*/ 2369 w 3748"/>
              <a:gd name="T11" fmla="*/ 1429 h 4147"/>
              <a:gd name="T12" fmla="*/ 2925 w 3748"/>
              <a:gd name="T13" fmla="*/ 1646 h 4147"/>
              <a:gd name="T14" fmla="*/ 3748 w 3748"/>
              <a:gd name="T15" fmla="*/ 823 h 4147"/>
              <a:gd name="T16" fmla="*/ 2925 w 3748"/>
              <a:gd name="T17" fmla="*/ 0 h 4147"/>
              <a:gd name="T18" fmla="*/ 2102 w 3748"/>
              <a:gd name="T19" fmla="*/ 823 h 4147"/>
              <a:gd name="T20" fmla="*/ 2143 w 3748"/>
              <a:gd name="T21" fmla="*/ 1078 h 4147"/>
              <a:gd name="T22" fmla="*/ 1352 w 3748"/>
              <a:gd name="T23" fmla="*/ 1443 h 4147"/>
              <a:gd name="T24" fmla="*/ 824 w 3748"/>
              <a:gd name="T25" fmla="*/ 1250 h 4147"/>
              <a:gd name="T26" fmla="*/ 0 w 3748"/>
              <a:gd name="T27" fmla="*/ 2073 h 4147"/>
              <a:gd name="T28" fmla="*/ 824 w 3748"/>
              <a:gd name="T29" fmla="*/ 2896 h 4147"/>
              <a:gd name="T30" fmla="*/ 1355 w 3748"/>
              <a:gd name="T31" fmla="*/ 2701 h 4147"/>
              <a:gd name="T32" fmla="*/ 2144 w 3748"/>
              <a:gd name="T33" fmla="*/ 3065 h 4147"/>
              <a:gd name="T34" fmla="*/ 2102 w 3748"/>
              <a:gd name="T35" fmla="*/ 3324 h 4147"/>
              <a:gd name="T36" fmla="*/ 2925 w 3748"/>
              <a:gd name="T37" fmla="*/ 4147 h 4147"/>
              <a:gd name="T38" fmla="*/ 3748 w 3748"/>
              <a:gd name="T39" fmla="*/ 3324 h 4147"/>
              <a:gd name="T40" fmla="*/ 2925 w 3748"/>
              <a:gd name="T41" fmla="*/ 2500 h 4147"/>
              <a:gd name="T42" fmla="*/ 2925 w 3748"/>
              <a:gd name="T43" fmla="*/ 3733 h 4147"/>
              <a:gd name="T44" fmla="*/ 2515 w 3748"/>
              <a:gd name="T45" fmla="*/ 3324 h 4147"/>
              <a:gd name="T46" fmla="*/ 2925 w 3748"/>
              <a:gd name="T47" fmla="*/ 2914 h 4147"/>
              <a:gd name="T48" fmla="*/ 3335 w 3748"/>
              <a:gd name="T49" fmla="*/ 3324 h 4147"/>
              <a:gd name="T50" fmla="*/ 2925 w 3748"/>
              <a:gd name="T51" fmla="*/ 3733 h 4147"/>
              <a:gd name="T52" fmla="*/ 2925 w 3748"/>
              <a:gd name="T53" fmla="*/ 1233 h 4147"/>
              <a:gd name="T54" fmla="*/ 2515 w 3748"/>
              <a:gd name="T55" fmla="*/ 823 h 4147"/>
              <a:gd name="T56" fmla="*/ 2925 w 3748"/>
              <a:gd name="T57" fmla="*/ 413 h 4147"/>
              <a:gd name="T58" fmla="*/ 3335 w 3748"/>
              <a:gd name="T59" fmla="*/ 823 h 4147"/>
              <a:gd name="T60" fmla="*/ 2925 w 3748"/>
              <a:gd name="T61" fmla="*/ 1233 h 4147"/>
              <a:gd name="T62" fmla="*/ 824 w 3748"/>
              <a:gd name="T63" fmla="*/ 1664 h 4147"/>
              <a:gd name="T64" fmla="*/ 1233 w 3748"/>
              <a:gd name="T65" fmla="*/ 2073 h 4147"/>
              <a:gd name="T66" fmla="*/ 1159 w 3748"/>
              <a:gd name="T67" fmla="*/ 2308 h 4147"/>
              <a:gd name="T68" fmla="*/ 1132 w 3748"/>
              <a:gd name="T69" fmla="*/ 2343 h 4147"/>
              <a:gd name="T70" fmla="*/ 824 w 3748"/>
              <a:gd name="T71" fmla="*/ 2483 h 4147"/>
              <a:gd name="T72" fmla="*/ 414 w 3748"/>
              <a:gd name="T73" fmla="*/ 2073 h 4147"/>
              <a:gd name="T74" fmla="*/ 824 w 3748"/>
              <a:gd name="T75" fmla="*/ 1664 h 4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48" h="4147">
                <a:moveTo>
                  <a:pt x="2925" y="2500"/>
                </a:moveTo>
                <a:cubicBezTo>
                  <a:pt x="2719" y="2500"/>
                  <a:pt x="2524" y="2577"/>
                  <a:pt x="2372" y="2715"/>
                </a:cubicBezTo>
                <a:lnTo>
                  <a:pt x="1596" y="2357"/>
                </a:lnTo>
                <a:cubicBezTo>
                  <a:pt x="1630" y="2266"/>
                  <a:pt x="1647" y="2171"/>
                  <a:pt x="1647" y="2073"/>
                </a:cubicBezTo>
                <a:cubicBezTo>
                  <a:pt x="1647" y="1975"/>
                  <a:pt x="1629" y="1878"/>
                  <a:pt x="1595" y="1786"/>
                </a:cubicBezTo>
                <a:lnTo>
                  <a:pt x="2369" y="1429"/>
                </a:lnTo>
                <a:cubicBezTo>
                  <a:pt x="2522" y="1569"/>
                  <a:pt x="2718" y="1646"/>
                  <a:pt x="2925" y="1646"/>
                </a:cubicBezTo>
                <a:cubicBezTo>
                  <a:pt x="3379" y="1646"/>
                  <a:pt x="3748" y="1277"/>
                  <a:pt x="3748" y="823"/>
                </a:cubicBezTo>
                <a:cubicBezTo>
                  <a:pt x="3748" y="369"/>
                  <a:pt x="3379" y="0"/>
                  <a:pt x="2925" y="0"/>
                </a:cubicBezTo>
                <a:cubicBezTo>
                  <a:pt x="2471" y="0"/>
                  <a:pt x="2102" y="369"/>
                  <a:pt x="2102" y="823"/>
                </a:cubicBezTo>
                <a:cubicBezTo>
                  <a:pt x="2102" y="910"/>
                  <a:pt x="2116" y="996"/>
                  <a:pt x="2143" y="1078"/>
                </a:cubicBezTo>
                <a:lnTo>
                  <a:pt x="1352" y="1443"/>
                </a:lnTo>
                <a:cubicBezTo>
                  <a:pt x="1204" y="1319"/>
                  <a:pt x="1017" y="1250"/>
                  <a:pt x="824" y="1250"/>
                </a:cubicBezTo>
                <a:cubicBezTo>
                  <a:pt x="370" y="1250"/>
                  <a:pt x="0" y="1619"/>
                  <a:pt x="0" y="2073"/>
                </a:cubicBezTo>
                <a:cubicBezTo>
                  <a:pt x="0" y="2527"/>
                  <a:pt x="370" y="2896"/>
                  <a:pt x="824" y="2896"/>
                </a:cubicBezTo>
                <a:cubicBezTo>
                  <a:pt x="1018" y="2896"/>
                  <a:pt x="1206" y="2827"/>
                  <a:pt x="1355" y="2701"/>
                </a:cubicBezTo>
                <a:lnTo>
                  <a:pt x="2144" y="3065"/>
                </a:lnTo>
                <a:cubicBezTo>
                  <a:pt x="2116" y="3149"/>
                  <a:pt x="2102" y="3235"/>
                  <a:pt x="2102" y="3324"/>
                </a:cubicBezTo>
                <a:cubicBezTo>
                  <a:pt x="2102" y="3777"/>
                  <a:pt x="2471" y="4147"/>
                  <a:pt x="2925" y="4147"/>
                </a:cubicBezTo>
                <a:cubicBezTo>
                  <a:pt x="3379" y="4147"/>
                  <a:pt x="3748" y="3777"/>
                  <a:pt x="3748" y="3324"/>
                </a:cubicBezTo>
                <a:cubicBezTo>
                  <a:pt x="3748" y="2870"/>
                  <a:pt x="3379" y="2500"/>
                  <a:pt x="2925" y="2500"/>
                </a:cubicBezTo>
                <a:close/>
                <a:moveTo>
                  <a:pt x="2925" y="3733"/>
                </a:moveTo>
                <a:cubicBezTo>
                  <a:pt x="2699" y="3733"/>
                  <a:pt x="2515" y="3550"/>
                  <a:pt x="2515" y="3324"/>
                </a:cubicBezTo>
                <a:cubicBezTo>
                  <a:pt x="2515" y="3098"/>
                  <a:pt x="2699" y="2914"/>
                  <a:pt x="2925" y="2914"/>
                </a:cubicBezTo>
                <a:cubicBezTo>
                  <a:pt x="3151" y="2914"/>
                  <a:pt x="3335" y="3098"/>
                  <a:pt x="3335" y="3324"/>
                </a:cubicBezTo>
                <a:cubicBezTo>
                  <a:pt x="3335" y="3550"/>
                  <a:pt x="3151" y="3733"/>
                  <a:pt x="2925" y="3733"/>
                </a:cubicBezTo>
                <a:close/>
                <a:moveTo>
                  <a:pt x="2925" y="1233"/>
                </a:moveTo>
                <a:cubicBezTo>
                  <a:pt x="2699" y="1233"/>
                  <a:pt x="2515" y="1049"/>
                  <a:pt x="2515" y="823"/>
                </a:cubicBezTo>
                <a:cubicBezTo>
                  <a:pt x="2515" y="597"/>
                  <a:pt x="2699" y="413"/>
                  <a:pt x="2925" y="413"/>
                </a:cubicBezTo>
                <a:cubicBezTo>
                  <a:pt x="3151" y="413"/>
                  <a:pt x="3335" y="597"/>
                  <a:pt x="3335" y="823"/>
                </a:cubicBezTo>
                <a:cubicBezTo>
                  <a:pt x="3335" y="1049"/>
                  <a:pt x="3151" y="1233"/>
                  <a:pt x="2925" y="1233"/>
                </a:cubicBezTo>
                <a:close/>
                <a:moveTo>
                  <a:pt x="824" y="1664"/>
                </a:moveTo>
                <a:cubicBezTo>
                  <a:pt x="1049" y="1664"/>
                  <a:pt x="1233" y="1847"/>
                  <a:pt x="1233" y="2073"/>
                </a:cubicBezTo>
                <a:cubicBezTo>
                  <a:pt x="1233" y="2158"/>
                  <a:pt x="1208" y="2239"/>
                  <a:pt x="1159" y="2308"/>
                </a:cubicBezTo>
                <a:cubicBezTo>
                  <a:pt x="1159" y="2308"/>
                  <a:pt x="1141" y="2332"/>
                  <a:pt x="1132" y="2343"/>
                </a:cubicBezTo>
                <a:cubicBezTo>
                  <a:pt x="1053" y="2432"/>
                  <a:pt x="941" y="2483"/>
                  <a:pt x="824" y="2483"/>
                </a:cubicBezTo>
                <a:cubicBezTo>
                  <a:pt x="598" y="2483"/>
                  <a:pt x="414" y="2299"/>
                  <a:pt x="414" y="2073"/>
                </a:cubicBezTo>
                <a:cubicBezTo>
                  <a:pt x="414" y="1847"/>
                  <a:pt x="598" y="1664"/>
                  <a:pt x="824" y="1664"/>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TextBox 23"/>
          <p:cNvSpPr txBox="1"/>
          <p:nvPr/>
        </p:nvSpPr>
        <p:spPr>
          <a:xfrm>
            <a:off x="7057819" y="4325427"/>
            <a:ext cx="4067189" cy="403076"/>
          </a:xfrm>
          <a:prstGeom prst="rect">
            <a:avLst/>
          </a:prstGeom>
          <a:noFill/>
        </p:spPr>
        <p:txBody>
          <a:bodyPr wrap="square" lIns="63898" tIns="31949" rIns="63898" bIns="31949" rtlCol="0">
            <a:spAutoFit/>
          </a:bodyPr>
          <a:lstStyle/>
          <a:p>
            <a:pPr marL="171450" indent="-171450">
              <a:buFont typeface="Arial" panose="020B0604020202020204" pitchFamily="34" charset="0"/>
              <a:buChar char="•"/>
            </a:pPr>
            <a:r>
              <a:rPr lang="zh-CN" altLang="en-US" sz="1100" dirty="0">
                <a:latin typeface="华文楷体" panose="02010600040101010101" pitchFamily="2" charset="-122"/>
                <a:ea typeface="华文楷体" panose="02010600040101010101" pitchFamily="2" charset="-122"/>
                <a:cs typeface="楷体" panose="02010609060101010101" pitchFamily="49" charset="-122"/>
                <a:sym typeface="+mn-ea"/>
              </a:rPr>
              <a:t> 企业和金融机构需要能够实时监控风险，及时发现并采取必要的控制措施</a:t>
            </a:r>
            <a:endParaRPr lang="zh-CN" altLang="en-US" sz="1100" dirty="0">
              <a:latin typeface="华文楷体" panose="02010600040101010101" pitchFamily="2" charset="-122"/>
              <a:ea typeface="华文楷体" panose="02010600040101010101" pitchFamily="2" charset="-122"/>
              <a:cs typeface="楷体" panose="02010609060101010101" pitchFamily="49" charset="-122"/>
              <a:sym typeface="+mn-ea"/>
            </a:endParaRPr>
          </a:p>
        </p:txBody>
      </p:sp>
      <p:sp>
        <p:nvSpPr>
          <p:cNvPr id="29" name="pointer-spot-tool-for-maps_40028"/>
          <p:cNvSpPr>
            <a:spLocks noChangeAspect="1"/>
          </p:cNvSpPr>
          <p:nvPr/>
        </p:nvSpPr>
        <p:spPr bwMode="auto">
          <a:xfrm>
            <a:off x="6518262" y="5469914"/>
            <a:ext cx="322027" cy="287368"/>
          </a:xfrm>
          <a:custGeom>
            <a:avLst/>
            <a:gdLst>
              <a:gd name="connsiteX0" fmla="*/ 19848 w 607639"/>
              <a:gd name="connsiteY0" fmla="*/ 502355 h 542013"/>
              <a:gd name="connsiteX1" fmla="*/ 587791 w 607639"/>
              <a:gd name="connsiteY1" fmla="*/ 502355 h 542013"/>
              <a:gd name="connsiteX2" fmla="*/ 607639 w 607639"/>
              <a:gd name="connsiteY2" fmla="*/ 522184 h 542013"/>
              <a:gd name="connsiteX3" fmla="*/ 587791 w 607639"/>
              <a:gd name="connsiteY3" fmla="*/ 542013 h 542013"/>
              <a:gd name="connsiteX4" fmla="*/ 19848 w 607639"/>
              <a:gd name="connsiteY4" fmla="*/ 542013 h 542013"/>
              <a:gd name="connsiteX5" fmla="*/ 0 w 607639"/>
              <a:gd name="connsiteY5" fmla="*/ 522184 h 542013"/>
              <a:gd name="connsiteX6" fmla="*/ 19848 w 607639"/>
              <a:gd name="connsiteY6" fmla="*/ 502355 h 542013"/>
              <a:gd name="connsiteX7" fmla="*/ 19846 w 607639"/>
              <a:gd name="connsiteY7" fmla="*/ 238017 h 542013"/>
              <a:gd name="connsiteX8" fmla="*/ 105903 w 607639"/>
              <a:gd name="connsiteY8" fmla="*/ 238017 h 542013"/>
              <a:gd name="connsiteX9" fmla="*/ 125748 w 607639"/>
              <a:gd name="connsiteY9" fmla="*/ 257836 h 542013"/>
              <a:gd name="connsiteX10" fmla="*/ 125748 w 607639"/>
              <a:gd name="connsiteY10" fmla="*/ 441538 h 542013"/>
              <a:gd name="connsiteX11" fmla="*/ 105903 w 607639"/>
              <a:gd name="connsiteY11" fmla="*/ 461357 h 542013"/>
              <a:gd name="connsiteX12" fmla="*/ 19846 w 607639"/>
              <a:gd name="connsiteY12" fmla="*/ 461357 h 542013"/>
              <a:gd name="connsiteX13" fmla="*/ 0 w 607639"/>
              <a:gd name="connsiteY13" fmla="*/ 441538 h 542013"/>
              <a:gd name="connsiteX14" fmla="*/ 0 w 607639"/>
              <a:gd name="connsiteY14" fmla="*/ 257836 h 542013"/>
              <a:gd name="connsiteX15" fmla="*/ 19846 w 607639"/>
              <a:gd name="connsiteY15" fmla="*/ 238017 h 542013"/>
              <a:gd name="connsiteX16" fmla="*/ 180524 w 607639"/>
              <a:gd name="connsiteY16" fmla="*/ 158702 h 542013"/>
              <a:gd name="connsiteX17" fmla="*/ 266492 w 607639"/>
              <a:gd name="connsiteY17" fmla="*/ 158702 h 542013"/>
              <a:gd name="connsiteX18" fmla="*/ 286426 w 607639"/>
              <a:gd name="connsiteY18" fmla="*/ 178518 h 542013"/>
              <a:gd name="connsiteX19" fmla="*/ 286426 w 607639"/>
              <a:gd name="connsiteY19" fmla="*/ 441541 h 542013"/>
              <a:gd name="connsiteX20" fmla="*/ 266492 w 607639"/>
              <a:gd name="connsiteY20" fmla="*/ 461357 h 542013"/>
              <a:gd name="connsiteX21" fmla="*/ 180524 w 607639"/>
              <a:gd name="connsiteY21" fmla="*/ 461357 h 542013"/>
              <a:gd name="connsiteX22" fmla="*/ 160678 w 607639"/>
              <a:gd name="connsiteY22" fmla="*/ 441541 h 542013"/>
              <a:gd name="connsiteX23" fmla="*/ 160678 w 607639"/>
              <a:gd name="connsiteY23" fmla="*/ 178518 h 542013"/>
              <a:gd name="connsiteX24" fmla="*/ 180524 w 607639"/>
              <a:gd name="connsiteY24" fmla="*/ 158702 h 542013"/>
              <a:gd name="connsiteX25" fmla="*/ 341060 w 607639"/>
              <a:gd name="connsiteY25" fmla="*/ 79386 h 542013"/>
              <a:gd name="connsiteX26" fmla="*/ 427117 w 607639"/>
              <a:gd name="connsiteY26" fmla="*/ 79386 h 542013"/>
              <a:gd name="connsiteX27" fmla="*/ 446962 w 607639"/>
              <a:gd name="connsiteY27" fmla="*/ 99204 h 542013"/>
              <a:gd name="connsiteX28" fmla="*/ 446962 w 607639"/>
              <a:gd name="connsiteY28" fmla="*/ 441538 h 542013"/>
              <a:gd name="connsiteX29" fmla="*/ 427117 w 607639"/>
              <a:gd name="connsiteY29" fmla="*/ 461357 h 542013"/>
              <a:gd name="connsiteX30" fmla="*/ 341060 w 607639"/>
              <a:gd name="connsiteY30" fmla="*/ 461357 h 542013"/>
              <a:gd name="connsiteX31" fmla="*/ 321214 w 607639"/>
              <a:gd name="connsiteY31" fmla="*/ 441538 h 542013"/>
              <a:gd name="connsiteX32" fmla="*/ 321214 w 607639"/>
              <a:gd name="connsiteY32" fmla="*/ 99204 h 542013"/>
              <a:gd name="connsiteX33" fmla="*/ 341060 w 607639"/>
              <a:gd name="connsiteY33" fmla="*/ 79386 h 542013"/>
              <a:gd name="connsiteX34" fmla="*/ 501737 w 607639"/>
              <a:gd name="connsiteY34" fmla="*/ 0 h 542013"/>
              <a:gd name="connsiteX35" fmla="*/ 587794 w 607639"/>
              <a:gd name="connsiteY35" fmla="*/ 0 h 542013"/>
              <a:gd name="connsiteX36" fmla="*/ 607639 w 607639"/>
              <a:gd name="connsiteY36" fmla="*/ 19819 h 542013"/>
              <a:gd name="connsiteX37" fmla="*/ 607639 w 607639"/>
              <a:gd name="connsiteY37" fmla="*/ 441537 h 542013"/>
              <a:gd name="connsiteX38" fmla="*/ 587794 w 607639"/>
              <a:gd name="connsiteY38" fmla="*/ 461357 h 542013"/>
              <a:gd name="connsiteX39" fmla="*/ 501737 w 607639"/>
              <a:gd name="connsiteY39" fmla="*/ 461357 h 542013"/>
              <a:gd name="connsiteX40" fmla="*/ 481891 w 607639"/>
              <a:gd name="connsiteY40" fmla="*/ 441537 h 542013"/>
              <a:gd name="connsiteX41" fmla="*/ 481891 w 607639"/>
              <a:gd name="connsiteY41" fmla="*/ 19819 h 542013"/>
              <a:gd name="connsiteX42" fmla="*/ 501737 w 607639"/>
              <a:gd name="connsiteY42" fmla="*/ 0 h 54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07639" h="542013">
                <a:moveTo>
                  <a:pt x="19848" y="502355"/>
                </a:moveTo>
                <a:lnTo>
                  <a:pt x="587791" y="502355"/>
                </a:lnTo>
                <a:cubicBezTo>
                  <a:pt x="598739" y="502355"/>
                  <a:pt x="607639" y="511247"/>
                  <a:pt x="607639" y="522184"/>
                </a:cubicBezTo>
                <a:cubicBezTo>
                  <a:pt x="607639" y="533121"/>
                  <a:pt x="598739" y="542013"/>
                  <a:pt x="587791" y="542013"/>
                </a:cubicBezTo>
                <a:lnTo>
                  <a:pt x="19848" y="542013"/>
                </a:lnTo>
                <a:cubicBezTo>
                  <a:pt x="8901" y="542013"/>
                  <a:pt x="0" y="533121"/>
                  <a:pt x="0" y="522184"/>
                </a:cubicBezTo>
                <a:cubicBezTo>
                  <a:pt x="0" y="511247"/>
                  <a:pt x="8901" y="502355"/>
                  <a:pt x="19848" y="502355"/>
                </a:cubicBezTo>
                <a:close/>
                <a:moveTo>
                  <a:pt x="19846" y="238017"/>
                </a:moveTo>
                <a:lnTo>
                  <a:pt x="105903" y="238017"/>
                </a:lnTo>
                <a:cubicBezTo>
                  <a:pt x="116849" y="238017"/>
                  <a:pt x="125748" y="246815"/>
                  <a:pt x="125748" y="257836"/>
                </a:cubicBezTo>
                <a:lnTo>
                  <a:pt x="125748" y="441538"/>
                </a:lnTo>
                <a:cubicBezTo>
                  <a:pt x="125748" y="452469"/>
                  <a:pt x="116849" y="461357"/>
                  <a:pt x="105903" y="461357"/>
                </a:cubicBezTo>
                <a:lnTo>
                  <a:pt x="19846" y="461357"/>
                </a:lnTo>
                <a:cubicBezTo>
                  <a:pt x="8899" y="461357"/>
                  <a:pt x="0" y="452469"/>
                  <a:pt x="0" y="441538"/>
                </a:cubicBezTo>
                <a:lnTo>
                  <a:pt x="0" y="257836"/>
                </a:lnTo>
                <a:cubicBezTo>
                  <a:pt x="0" y="246815"/>
                  <a:pt x="8899" y="238017"/>
                  <a:pt x="19846" y="238017"/>
                </a:cubicBezTo>
                <a:close/>
                <a:moveTo>
                  <a:pt x="180524" y="158702"/>
                </a:moveTo>
                <a:lnTo>
                  <a:pt x="266492" y="158702"/>
                </a:lnTo>
                <a:cubicBezTo>
                  <a:pt x="277527" y="158702"/>
                  <a:pt x="286426" y="167588"/>
                  <a:pt x="286426" y="178518"/>
                </a:cubicBezTo>
                <a:lnTo>
                  <a:pt x="286426" y="441541"/>
                </a:lnTo>
                <a:cubicBezTo>
                  <a:pt x="286426" y="452471"/>
                  <a:pt x="277527" y="461357"/>
                  <a:pt x="266492" y="461357"/>
                </a:cubicBezTo>
                <a:lnTo>
                  <a:pt x="180524" y="461357"/>
                </a:lnTo>
                <a:cubicBezTo>
                  <a:pt x="169488" y="461357"/>
                  <a:pt x="160678" y="452471"/>
                  <a:pt x="160678" y="441541"/>
                </a:cubicBezTo>
                <a:lnTo>
                  <a:pt x="160678" y="178518"/>
                </a:lnTo>
                <a:cubicBezTo>
                  <a:pt x="160678" y="167588"/>
                  <a:pt x="169488" y="158702"/>
                  <a:pt x="180524" y="158702"/>
                </a:cubicBezTo>
                <a:close/>
                <a:moveTo>
                  <a:pt x="341060" y="79386"/>
                </a:moveTo>
                <a:lnTo>
                  <a:pt x="427117" y="79386"/>
                </a:lnTo>
                <a:cubicBezTo>
                  <a:pt x="438063" y="79386"/>
                  <a:pt x="446962" y="88273"/>
                  <a:pt x="446962" y="99204"/>
                </a:cubicBezTo>
                <a:lnTo>
                  <a:pt x="446962" y="441538"/>
                </a:lnTo>
                <a:cubicBezTo>
                  <a:pt x="446962" y="452470"/>
                  <a:pt x="438063" y="461357"/>
                  <a:pt x="427117" y="461357"/>
                </a:cubicBezTo>
                <a:lnTo>
                  <a:pt x="341060" y="461357"/>
                </a:lnTo>
                <a:cubicBezTo>
                  <a:pt x="330113" y="461357"/>
                  <a:pt x="321214" y="452470"/>
                  <a:pt x="321214" y="441538"/>
                </a:cubicBezTo>
                <a:lnTo>
                  <a:pt x="321214" y="99204"/>
                </a:lnTo>
                <a:cubicBezTo>
                  <a:pt x="321214" y="88273"/>
                  <a:pt x="330113" y="79386"/>
                  <a:pt x="341060" y="79386"/>
                </a:cubicBezTo>
                <a:close/>
                <a:moveTo>
                  <a:pt x="501737" y="0"/>
                </a:moveTo>
                <a:lnTo>
                  <a:pt x="587794" y="0"/>
                </a:lnTo>
                <a:cubicBezTo>
                  <a:pt x="598740" y="0"/>
                  <a:pt x="607639" y="8888"/>
                  <a:pt x="607639" y="19819"/>
                </a:cubicBezTo>
                <a:lnTo>
                  <a:pt x="607639" y="441537"/>
                </a:lnTo>
                <a:cubicBezTo>
                  <a:pt x="607639" y="452469"/>
                  <a:pt x="598740" y="461357"/>
                  <a:pt x="587794" y="461357"/>
                </a:cubicBezTo>
                <a:lnTo>
                  <a:pt x="501737" y="461357"/>
                </a:lnTo>
                <a:cubicBezTo>
                  <a:pt x="490790" y="461357"/>
                  <a:pt x="481891" y="452469"/>
                  <a:pt x="481891" y="441537"/>
                </a:cubicBezTo>
                <a:lnTo>
                  <a:pt x="481891" y="19819"/>
                </a:lnTo>
                <a:cubicBezTo>
                  <a:pt x="481891" y="8888"/>
                  <a:pt x="490790" y="0"/>
                  <a:pt x="501737"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TextBox 24"/>
          <p:cNvSpPr txBox="1"/>
          <p:nvPr/>
        </p:nvSpPr>
        <p:spPr>
          <a:xfrm>
            <a:off x="6388888" y="5898842"/>
            <a:ext cx="1538287" cy="249188"/>
          </a:xfrm>
          <a:prstGeom prst="rect">
            <a:avLst/>
          </a:prstGeom>
          <a:noFill/>
        </p:spPr>
        <p:txBody>
          <a:bodyPr wrap="square" lIns="63898" tIns="31949" rIns="63898" bIns="31949" rtlCol="0">
            <a:spAutoFit/>
          </a:bodyPr>
          <a:lstStyle/>
          <a:p>
            <a:r>
              <a:rPr lang="zh-CN" altLang="en-US" sz="1200" b="1"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rPr>
              <a:t>分散风险</a:t>
            </a:r>
            <a:endParaRPr lang="zh-CN" altLang="en-US" sz="1100" b="1"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31" name="TextBox 23"/>
          <p:cNvSpPr txBox="1"/>
          <p:nvPr/>
        </p:nvSpPr>
        <p:spPr>
          <a:xfrm>
            <a:off x="7057819" y="5460889"/>
            <a:ext cx="4067189" cy="403076"/>
          </a:xfrm>
          <a:prstGeom prst="rect">
            <a:avLst/>
          </a:prstGeom>
          <a:noFill/>
        </p:spPr>
        <p:txBody>
          <a:bodyPr wrap="square" lIns="63898" tIns="31949" rIns="63898" bIns="31949" rtlCol="0">
            <a:spAutoFit/>
          </a:bodyPr>
          <a:lstStyle/>
          <a:p>
            <a:pPr marL="171450" indent="-171450">
              <a:buFont typeface="Arial" panose="020B0604020202020204" pitchFamily="34" charset="0"/>
              <a:buChar char="•"/>
            </a:pPr>
            <a:r>
              <a:rPr lang="zh-CN" altLang="en-US" sz="1100" dirty="0">
                <a:latin typeface="华文楷体" panose="02010600040101010101" pitchFamily="2" charset="-122"/>
                <a:ea typeface="华文楷体" panose="02010600040101010101" pitchFamily="2" charset="-122"/>
                <a:cs typeface="楷体" panose="02010609060101010101" pitchFamily="49" charset="-122"/>
                <a:sym typeface="+mn-ea"/>
              </a:rPr>
              <a:t>企业和金融机构需要寻找适当的方式来传递和分散风险，例如使用金融衍生品等</a:t>
            </a:r>
            <a:endParaRPr lang="zh-CN" altLang="en-US" sz="1100" dirty="0">
              <a:latin typeface="华文楷体" panose="02010600040101010101" pitchFamily="2" charset="-122"/>
              <a:ea typeface="华文楷体" panose="02010600040101010101" pitchFamily="2" charset="-122"/>
              <a:cs typeface="楷体" panose="02010609060101010101" pitchFamily="49" charset="-122"/>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 name="think-cell 幻灯片" r:id="rId2" imgW="5080" imgH="5080" progId="TCLayout.ActiveDocument.1">
                  <p:embed/>
                </p:oleObj>
              </mc:Choice>
              <mc:Fallback>
                <p:oleObj name="think-cell 幻灯片" r:id="rId2" imgW="5080" imgH="5080" progId="TCLayout.ActiveDocument.1">
                  <p:embed/>
                  <p:pic>
                    <p:nvPicPr>
                      <p:cNvPr id="0" name="图片 1"/>
                      <p:cNvPicPr/>
                      <p:nvPr/>
                    </p:nvPicPr>
                    <p:blipFill>
                      <a:blip r:embed="rId3"/>
                      <a:stretch>
                        <a:fillRect/>
                      </a:stretch>
                    </p:blipFill>
                    <p:spPr>
                      <a:xfrm>
                        <a:off x="1588" y="1588"/>
                        <a:ext cx="1588" cy="1588"/>
                      </a:xfrm>
                      <a:prstGeom prst="rect">
                        <a:avLst/>
                      </a:prstGeom>
                    </p:spPr>
                  </p:pic>
                </p:oleObj>
              </mc:Fallback>
            </mc:AlternateContent>
          </a:graphicData>
        </a:graphic>
      </p:graphicFrame>
      <p:pic>
        <p:nvPicPr>
          <p:cNvPr id="3" name="图片 2" descr="29380703"/>
          <p:cNvPicPr>
            <a:picLocks noChangeAspect="1"/>
          </p:cNvPicPr>
          <p:nvPr/>
        </p:nvPicPr>
        <p:blipFill>
          <a:blip r:embed="rId4"/>
          <a:stretch>
            <a:fillRect/>
          </a:stretch>
        </p:blipFill>
        <p:spPr>
          <a:xfrm>
            <a:off x="0" y="1209675"/>
            <a:ext cx="12192000" cy="4587875"/>
          </a:xfrm>
          <a:prstGeom prst="rect">
            <a:avLst/>
          </a:prstGeom>
        </p:spPr>
      </p:pic>
      <p:sp>
        <p:nvSpPr>
          <p:cNvPr id="4" name="灯片编号占位符 3"/>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6" name="标题 5"/>
          <p:cNvSpPr>
            <a:spLocks noGrp="1"/>
          </p:cNvSpPr>
          <p:nvPr>
            <p:ph type="title"/>
          </p:nvPr>
        </p:nvSpPr>
        <p:spPr/>
        <p:txBody>
          <a:bodyPr vert="horz">
            <a:normAutofit fontScale="90000"/>
          </a:bodyPr>
          <a:lstStyle/>
          <a:p>
            <a:r>
              <a:rPr lang="zh-CN" altLang="en-US" sz="2200" spc="600" dirty="0">
                <a:solidFill>
                  <a:srgbClr val="9A0001"/>
                </a:solidFill>
                <a:latin typeface="华文楷体" panose="02010600040101010101" pitchFamily="2" charset="-122"/>
                <a:ea typeface="华文楷体" panose="02010600040101010101" pitchFamily="2" charset="-122"/>
                <a:sym typeface="Arial" panose="020B0604020202020204" pitchFamily="34" charset="0"/>
              </a:rPr>
              <a:t>金融工程诞生的历史背景</a:t>
            </a:r>
            <a:br>
              <a:rPr lang="zh-CN" altLang="en-US" dirty="0">
                <a:latin typeface="华文楷体" panose="02010600040101010101" pitchFamily="2" charset="-122"/>
                <a:ea typeface="华文楷体" panose="02010600040101010101" pitchFamily="2" charset="-122"/>
                <a:sym typeface="Arial" panose="020B0604020202020204" pitchFamily="34" charset="0"/>
              </a:rPr>
            </a:br>
            <a:r>
              <a:rPr lang="zh-CN" altLang="en-US" sz="1800" dirty="0">
                <a:latin typeface="华文楷体" panose="02010600040101010101" pitchFamily="2" charset="-122"/>
                <a:ea typeface="华文楷体" panose="02010600040101010101" pitchFamily="2" charset="-122"/>
                <a:sym typeface="Arial" panose="020B0604020202020204" pitchFamily="34" charset="0"/>
              </a:rPr>
              <a:t>总结</a:t>
            </a:r>
            <a:endParaRPr lang="zh-CN" altLang="en-US" sz="1800" dirty="0">
              <a:sym typeface="Arial" panose="020B0604020202020204" pitchFamily="34" charset="0"/>
            </a:endParaRPr>
          </a:p>
        </p:txBody>
      </p:sp>
      <p:sp>
        <p:nvSpPr>
          <p:cNvPr id="9" name="矩形 8"/>
          <p:cNvSpPr/>
          <p:nvPr/>
        </p:nvSpPr>
        <p:spPr>
          <a:xfrm>
            <a:off x="0" y="1698625"/>
            <a:ext cx="12192000" cy="2873375"/>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896302" y="2447904"/>
            <a:ext cx="10399395" cy="2077492"/>
          </a:xfrm>
          <a:prstGeom prst="rect">
            <a:avLst/>
          </a:prstGeom>
          <a:noFill/>
          <a:ln w="9525">
            <a:noFill/>
          </a:ln>
        </p:spPr>
        <p:txBody>
          <a:bodyPr wrap="square">
            <a:spAutoFit/>
          </a:bodyPr>
          <a:lstStyle/>
          <a:p>
            <a:pPr marL="171450" indent="-171450">
              <a:lnSpc>
                <a:spcPct val="150000"/>
              </a:lnSpc>
              <a:spcAft>
                <a:spcPts val="600"/>
              </a:spcAft>
              <a:buFont typeface="Wingdings" panose="05000000000000000000" pitchFamily="2" charset="2"/>
              <a:buChar char="Ø"/>
            </a:pPr>
            <a:r>
              <a:rPr lang="en-US" sz="1400" b="0" dirty="0">
                <a:solidFill>
                  <a:schemeClr val="bg1"/>
                </a:solidFill>
                <a:latin typeface="华文楷体" panose="02010600040101010101" pitchFamily="2" charset="-122"/>
                <a:ea typeface="华文楷体" panose="02010600040101010101" pitchFamily="2" charset="-122"/>
                <a:cs typeface="楷体" panose="02010609060101010101" pitchFamily="49" charset="-122"/>
              </a:rPr>
              <a:t> </a:t>
            </a:r>
            <a:r>
              <a:rPr sz="1400" b="0" dirty="0">
                <a:solidFill>
                  <a:schemeClr val="bg1"/>
                </a:solidFill>
                <a:latin typeface="华文楷体" panose="02010600040101010101" pitchFamily="2" charset="-122"/>
                <a:ea typeface="华文楷体" panose="02010600040101010101" pitchFamily="2" charset="-122"/>
                <a:cs typeface="楷体" panose="02010609060101010101" pitchFamily="49" charset="-122"/>
              </a:rPr>
              <a:t>总的来说，金融工程的诞生是多种外部环境因素和内部因素共同作用的结果，它的诞生与发展源于历史背景、现实需求和科学、技术进步的共同推动，与经济发展、政策推动、金融创新、效率追求、风险管理需求和技术进步紧密相联。这些历史背景共同促使了金融工程的诞生和发展</a:t>
            </a:r>
            <a:endParaRPr lang="en-US" sz="1400" b="0" dirty="0">
              <a:solidFill>
                <a:schemeClr val="bg1"/>
              </a:solidFill>
              <a:latin typeface="华文楷体" panose="02010600040101010101" pitchFamily="2" charset="-122"/>
              <a:ea typeface="华文楷体" panose="02010600040101010101" pitchFamily="2" charset="-122"/>
              <a:cs typeface="楷体" panose="02010609060101010101" pitchFamily="49" charset="-122"/>
            </a:endParaRPr>
          </a:p>
          <a:p>
            <a:pPr marL="171450" indent="-171450">
              <a:lnSpc>
                <a:spcPct val="150000"/>
              </a:lnSpc>
              <a:spcAft>
                <a:spcPts val="600"/>
              </a:spcAft>
              <a:buFont typeface="Wingdings" panose="05000000000000000000" pitchFamily="2" charset="2"/>
              <a:buChar char="Ø"/>
            </a:pPr>
            <a:r>
              <a:rPr lang="zh-CN" altLang="en-US" sz="1400" b="0" dirty="0">
                <a:solidFill>
                  <a:schemeClr val="bg1"/>
                </a:solidFill>
                <a:latin typeface="华文楷体" panose="02010600040101010101" pitchFamily="2" charset="-122"/>
                <a:ea typeface="华文楷体" panose="02010600040101010101" pitchFamily="2" charset="-122"/>
                <a:cs typeface="楷体" panose="02010609060101010101" pitchFamily="49" charset="-122"/>
              </a:rPr>
              <a:t> </a:t>
            </a:r>
            <a:r>
              <a:rPr lang="zh-CN" altLang="en-US" sz="1400" dirty="0">
                <a:solidFill>
                  <a:schemeClr val="bg1"/>
                </a:solidFill>
                <a:latin typeface="华文楷体" panose="02010600040101010101" pitchFamily="2" charset="-122"/>
                <a:ea typeface="华文楷体" panose="02010600040101010101" pitchFamily="2" charset="-122"/>
                <a:sym typeface="+mn-ea"/>
              </a:rPr>
              <a:t>随着金融市场的不断发展和变化，金融工程的应用领域也将不断扩大和深化。未来，金融工程将在风险管理、资产管理、产品设计等方面发挥更加重要的作用</a:t>
            </a:r>
            <a:endParaRPr lang="zh-CN" altLang="en-US" sz="1400" b="0" dirty="0">
              <a:solidFill>
                <a:schemeClr val="bg1"/>
              </a:solidFill>
              <a:latin typeface="华文楷体" panose="02010600040101010101" pitchFamily="2" charset="-122"/>
              <a:ea typeface="华文楷体" panose="02010600040101010101" pitchFamily="2" charset="-122"/>
              <a:cs typeface="楷体" panose="02010609060101010101" pitchFamily="49" charset="-122"/>
            </a:endParaRPr>
          </a:p>
          <a:p>
            <a:pPr indent="266700"/>
            <a:endParaRPr sz="1400" b="0" dirty="0">
              <a:solidFill>
                <a:schemeClr val="bg1"/>
              </a:solidFill>
              <a:latin typeface="华文楷体" panose="02010600040101010101" pitchFamily="2" charset="-122"/>
              <a:ea typeface="华文楷体" panose="02010600040101010101" pitchFamily="2" charset="-122"/>
              <a:cs typeface="楷体" panose="02010609060101010101" pitchFamily="49" charset="-122"/>
            </a:endParaRPr>
          </a:p>
        </p:txBody>
      </p:sp>
      <p:sp>
        <p:nvSpPr>
          <p:cNvPr id="7" name="文本框 6"/>
          <p:cNvSpPr txBox="1"/>
          <p:nvPr/>
        </p:nvSpPr>
        <p:spPr>
          <a:xfrm>
            <a:off x="4297680" y="6370320"/>
            <a:ext cx="309880" cy="398780"/>
          </a:xfrm>
          <a:prstGeom prst="rect">
            <a:avLst/>
          </a:prstGeom>
          <a:noFill/>
        </p:spPr>
        <p:txBody>
          <a:bodyPr wrap="none" rtlCol="0">
            <a:spAutoFit/>
          </a:bodyPr>
          <a:lstStyle/>
          <a:p>
            <a:pPr algn="ct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54955" y="2615998"/>
            <a:ext cx="3222172" cy="1564449"/>
            <a:chOff x="1042609" y="2403083"/>
            <a:chExt cx="3222172" cy="1564449"/>
          </a:xfrm>
        </p:grpSpPr>
        <p:sp>
          <p:nvSpPr>
            <p:cNvPr id="3" name="文本框 2"/>
            <p:cNvSpPr txBox="1"/>
            <p:nvPr/>
          </p:nvSpPr>
          <p:spPr>
            <a:xfrm>
              <a:off x="1042609" y="2403083"/>
              <a:ext cx="322217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7200" b="0" i="0" u="none" strike="noStrike" kern="1200" cap="none" spc="16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目录</a:t>
              </a:r>
              <a:endParaRPr kumimoji="0" lang="zh-CN" altLang="en-US" sz="7200" b="0" i="0" u="none" strike="noStrike" kern="1200" cap="none" spc="16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文本框 3"/>
            <p:cNvSpPr txBox="1"/>
            <p:nvPr/>
          </p:nvSpPr>
          <p:spPr>
            <a:xfrm>
              <a:off x="1149203" y="3505867"/>
              <a:ext cx="2071332" cy="4616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4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CONTENTS</a:t>
              </a:r>
              <a:endParaRPr kumimoji="0" lang="zh-CN" altLang="en-US" sz="2400" b="0" i="0" u="none" strike="noStrike" kern="1200" cap="none" spc="-4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5" name="矩形 4"/>
          <p:cNvSpPr/>
          <p:nvPr/>
        </p:nvSpPr>
        <p:spPr>
          <a:xfrm>
            <a:off x="3657600" y="1012372"/>
            <a:ext cx="8534400" cy="48332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文本框 26"/>
          <p:cNvSpPr txBox="1"/>
          <p:nvPr/>
        </p:nvSpPr>
        <p:spPr>
          <a:xfrm>
            <a:off x="5639273" y="1597704"/>
            <a:ext cx="571313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600" normalizeH="0" baseline="0" noProof="0" dirty="0">
                <a:ln>
                  <a:noFill/>
                </a:ln>
                <a:solidFill>
                  <a:srgbClr val="A6A6A6"/>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战后全球经济体系的建立与发展</a:t>
            </a:r>
            <a:endParaRPr kumimoji="0" lang="zh-CN" altLang="en-US" sz="2400" b="0" i="0" u="none" strike="noStrike" kern="1200" cap="none" spc="600" normalizeH="0" baseline="0" noProof="0" dirty="0">
              <a:ln>
                <a:noFill/>
              </a:ln>
              <a:solidFill>
                <a:srgbClr val="A6A6A6"/>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文本框 28"/>
          <p:cNvSpPr txBox="1"/>
          <p:nvPr/>
        </p:nvSpPr>
        <p:spPr>
          <a:xfrm>
            <a:off x="4898487" y="1536149"/>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A6A6A6"/>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01</a:t>
            </a:r>
            <a:endParaRPr kumimoji="0" lang="zh-CN" altLang="en-US" sz="3200" b="0" i="0" u="none" strike="noStrike" kern="1200" cap="none" spc="0" normalizeH="0" baseline="0" noProof="0" dirty="0">
              <a:ln>
                <a:noFill/>
              </a:ln>
              <a:solidFill>
                <a:srgbClr val="A6A6A6"/>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文本框 30"/>
          <p:cNvSpPr txBox="1"/>
          <p:nvPr/>
        </p:nvSpPr>
        <p:spPr>
          <a:xfrm>
            <a:off x="5639273" y="2784966"/>
            <a:ext cx="571313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600" normalizeH="0" baseline="0" noProof="0" dirty="0">
                <a:ln>
                  <a:noFill/>
                </a:ln>
                <a:solidFill>
                  <a:srgbClr val="A6A6A6"/>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金融工程诞生的历史背景</a:t>
            </a:r>
            <a:endParaRPr kumimoji="0" lang="zh-CN" altLang="en-US" sz="2400" b="0" i="0" u="none" strike="noStrike" kern="1200" cap="none" spc="600" normalizeH="0" baseline="0" noProof="0" dirty="0">
              <a:ln>
                <a:noFill/>
              </a:ln>
              <a:solidFill>
                <a:srgbClr val="A6A6A6"/>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文本框 32"/>
          <p:cNvSpPr txBox="1"/>
          <p:nvPr/>
        </p:nvSpPr>
        <p:spPr>
          <a:xfrm>
            <a:off x="4898487" y="2723411"/>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A6A6A6"/>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02</a:t>
            </a:r>
            <a:endParaRPr kumimoji="0" lang="zh-CN" altLang="en-US" sz="3200" b="0" i="0" u="none" strike="noStrike" kern="1200" cap="none" spc="0" normalizeH="0" baseline="0" noProof="0" dirty="0">
              <a:ln>
                <a:noFill/>
              </a:ln>
              <a:solidFill>
                <a:srgbClr val="A6A6A6"/>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文本框 36"/>
          <p:cNvSpPr txBox="1"/>
          <p:nvPr/>
        </p:nvSpPr>
        <p:spPr>
          <a:xfrm>
            <a:off x="5639273" y="3915079"/>
            <a:ext cx="5713138" cy="461665"/>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2800" b="0" i="0" u="none" strike="noStrike" cap="none" spc="60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60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金融工程课程体系的建立与变迁</a:t>
            </a:r>
            <a:endParaRPr kumimoji="0" lang="zh-CN" altLang="en-US" sz="2400" b="0" i="0" u="none" strike="noStrike" kern="1200" cap="none" spc="60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文本框 37"/>
          <p:cNvSpPr txBox="1"/>
          <p:nvPr/>
        </p:nvSpPr>
        <p:spPr>
          <a:xfrm>
            <a:off x="4898487" y="3853524"/>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03</a:t>
            </a:r>
            <a:endParaRPr kumimoji="0" lang="zh-CN" altLang="en-US" sz="3200" b="0"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4" name="组合 43"/>
          <p:cNvGrpSpPr/>
          <p:nvPr/>
        </p:nvGrpSpPr>
        <p:grpSpPr>
          <a:xfrm>
            <a:off x="7954667" y="1507952"/>
            <a:ext cx="3851076" cy="3842096"/>
            <a:chOff x="2105799" y="20055838"/>
            <a:chExt cx="6748090" cy="6732363"/>
          </a:xfrm>
          <a:solidFill>
            <a:schemeClr val="bg1">
              <a:alpha val="20000"/>
            </a:schemeClr>
          </a:solidFill>
        </p:grpSpPr>
        <p:sp>
          <p:nvSpPr>
            <p:cNvPr id="4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54955" y="2615998"/>
            <a:ext cx="3222172" cy="1564449"/>
            <a:chOff x="1042609" y="2403083"/>
            <a:chExt cx="3222172" cy="1564449"/>
          </a:xfrm>
        </p:grpSpPr>
        <p:sp>
          <p:nvSpPr>
            <p:cNvPr id="3" name="文本框 2"/>
            <p:cNvSpPr txBox="1"/>
            <p:nvPr/>
          </p:nvSpPr>
          <p:spPr>
            <a:xfrm>
              <a:off x="1042609" y="2403083"/>
              <a:ext cx="322217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7200" b="0" i="0" u="none" strike="noStrike" kern="1200" cap="none" spc="16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目录</a:t>
              </a:r>
              <a:endParaRPr kumimoji="0" lang="zh-CN" altLang="en-US" sz="7200" b="0" i="0" u="none" strike="noStrike" kern="1200" cap="none" spc="16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文本框 3"/>
            <p:cNvSpPr txBox="1"/>
            <p:nvPr/>
          </p:nvSpPr>
          <p:spPr>
            <a:xfrm>
              <a:off x="1149203" y="3505867"/>
              <a:ext cx="2071332" cy="4616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4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CONTENTS</a:t>
              </a:r>
              <a:endParaRPr kumimoji="0" lang="zh-CN" altLang="en-US" sz="2400" b="0" i="0" u="none" strike="noStrike" kern="1200" cap="none" spc="-4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5" name="矩形 4"/>
          <p:cNvSpPr/>
          <p:nvPr/>
        </p:nvSpPr>
        <p:spPr>
          <a:xfrm>
            <a:off x="3657600" y="1012372"/>
            <a:ext cx="8534400" cy="48332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文本框 26"/>
          <p:cNvSpPr txBox="1"/>
          <p:nvPr/>
        </p:nvSpPr>
        <p:spPr>
          <a:xfrm>
            <a:off x="5639273" y="1597704"/>
            <a:ext cx="571313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战后全球经济体系的建立与发展</a:t>
            </a:r>
            <a:endParaRPr kumimoji="0" lang="zh-CN" altLang="en-US" sz="24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文本框 28"/>
          <p:cNvSpPr txBox="1"/>
          <p:nvPr/>
        </p:nvSpPr>
        <p:spPr>
          <a:xfrm>
            <a:off x="4898487" y="1536149"/>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01</a:t>
            </a:r>
            <a:endParaRPr kumimoji="0" lang="zh-CN" altLang="en-US"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文本框 30"/>
          <p:cNvSpPr txBox="1"/>
          <p:nvPr/>
        </p:nvSpPr>
        <p:spPr>
          <a:xfrm>
            <a:off x="5639273" y="2784966"/>
            <a:ext cx="571313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600" normalizeH="0" baseline="0" noProof="0" dirty="0">
                <a:ln>
                  <a:noFill/>
                </a:ln>
                <a:solidFill>
                  <a:srgbClr val="A6A6A6"/>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金融工程诞生的历史背景</a:t>
            </a:r>
            <a:endParaRPr kumimoji="0" lang="zh-CN" altLang="en-US" sz="2400" b="0" i="0" u="none" strike="noStrike" kern="1200" cap="none" spc="600" normalizeH="0" baseline="0" noProof="0" dirty="0">
              <a:ln>
                <a:noFill/>
              </a:ln>
              <a:solidFill>
                <a:srgbClr val="A6A6A6"/>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文本框 32"/>
          <p:cNvSpPr txBox="1"/>
          <p:nvPr/>
        </p:nvSpPr>
        <p:spPr>
          <a:xfrm>
            <a:off x="4898487" y="2723411"/>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A6A6A6"/>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02</a:t>
            </a:r>
            <a:endParaRPr kumimoji="0" lang="zh-CN" altLang="en-US" sz="3200" b="0" i="0" u="none" strike="noStrike" kern="1200" cap="none" spc="0" normalizeH="0" baseline="0" noProof="0" dirty="0">
              <a:ln>
                <a:noFill/>
              </a:ln>
              <a:solidFill>
                <a:srgbClr val="A6A6A6"/>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文本框 36"/>
          <p:cNvSpPr txBox="1"/>
          <p:nvPr/>
        </p:nvSpPr>
        <p:spPr>
          <a:xfrm>
            <a:off x="5639273" y="3915079"/>
            <a:ext cx="5713138" cy="461665"/>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2800" b="0" i="0" u="none" strike="noStrike" cap="none" spc="60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600" normalizeH="0" baseline="0" noProof="0" dirty="0">
                <a:ln>
                  <a:noFill/>
                </a:ln>
                <a:solidFill>
                  <a:srgbClr val="A6A6A6"/>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金融工程课程体系的建立与变迁</a:t>
            </a:r>
            <a:endParaRPr kumimoji="0" lang="zh-CN" altLang="en-US" sz="2400" b="0" i="0" u="none" strike="noStrike" kern="1200" cap="none" spc="600" normalizeH="0" baseline="0" noProof="0" dirty="0">
              <a:ln>
                <a:noFill/>
              </a:ln>
              <a:solidFill>
                <a:srgbClr val="A6A6A6"/>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文本框 37"/>
          <p:cNvSpPr txBox="1"/>
          <p:nvPr/>
        </p:nvSpPr>
        <p:spPr>
          <a:xfrm>
            <a:off x="4898487" y="3853524"/>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A6A6A6"/>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03</a:t>
            </a:r>
            <a:endParaRPr kumimoji="0" lang="zh-CN" altLang="en-US" sz="3200" b="0" i="0" u="none" strike="noStrike" kern="1200" cap="none" spc="0" normalizeH="0" baseline="0" noProof="0" dirty="0">
              <a:ln>
                <a:noFill/>
              </a:ln>
              <a:solidFill>
                <a:srgbClr val="A6A6A6"/>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4" name="组合 43"/>
          <p:cNvGrpSpPr/>
          <p:nvPr/>
        </p:nvGrpSpPr>
        <p:grpSpPr>
          <a:xfrm>
            <a:off x="7954667" y="1507952"/>
            <a:ext cx="3851076" cy="3842096"/>
            <a:chOff x="2105799" y="20055838"/>
            <a:chExt cx="6748090" cy="6732363"/>
          </a:xfrm>
          <a:solidFill>
            <a:schemeClr val="bg1">
              <a:alpha val="20000"/>
            </a:schemeClr>
          </a:solidFill>
        </p:grpSpPr>
        <p:sp>
          <p:nvSpPr>
            <p:cNvPr id="4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 name="think-cell 幻灯片" r:id="rId2" imgW="5080" imgH="5080" progId="TCLayout.ActiveDocument.1">
                  <p:embed/>
                </p:oleObj>
              </mc:Choice>
              <mc:Fallback>
                <p:oleObj name="think-cell 幻灯片" r:id="rId2" imgW="5080" imgH="5080" progId="TCLayout.ActiveDocument.1">
                  <p:embed/>
                  <p:pic>
                    <p:nvPicPr>
                      <p:cNvPr id="0" name="图片 1"/>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3" name="灯片编号占位符 2"/>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4" name="标题 3"/>
          <p:cNvSpPr>
            <a:spLocks noGrp="1"/>
          </p:cNvSpPr>
          <p:nvPr>
            <p:ph type="title"/>
          </p:nvPr>
        </p:nvSpPr>
        <p:spPr/>
        <p:txBody>
          <a:bodyPr vert="horz">
            <a:normAutofit fontScale="90000"/>
          </a:bodyPr>
          <a:lstStyle/>
          <a:p>
            <a:r>
              <a:rPr lang="zh-CN" altLang="en-US" sz="2200" spc="600" dirty="0">
                <a:solidFill>
                  <a:srgbClr val="9A0001"/>
                </a:solidFill>
                <a:latin typeface="华文楷体" panose="02010600040101010101" pitchFamily="2" charset="-122"/>
                <a:ea typeface="华文楷体" panose="02010600040101010101" pitchFamily="2" charset="-122"/>
                <a:sym typeface="Arial" panose="020B0604020202020204" pitchFamily="34" charset="0"/>
              </a:rPr>
              <a:t>金融工程课程体系的建立与变迁</a:t>
            </a:r>
            <a:br>
              <a:rPr lang="en-US" altLang="zh-CN" dirty="0">
                <a:latin typeface="华文楷体" panose="02010600040101010101" pitchFamily="2" charset="-122"/>
                <a:ea typeface="华文楷体" panose="02010600040101010101" pitchFamily="2" charset="-122"/>
                <a:sym typeface="Arial" panose="020B0604020202020204" pitchFamily="34" charset="0"/>
              </a:rPr>
            </a:br>
            <a:r>
              <a:rPr lang="zh-CN" altLang="zh-CN" sz="1800" dirty="0">
                <a:latin typeface="华文楷体" panose="02010600040101010101" pitchFamily="2" charset="-122"/>
                <a:ea typeface="华文楷体" panose="02010600040101010101" pitchFamily="2" charset="-122"/>
              </a:rPr>
              <a:t>国外金融工程课程体系的建立和变迁</a:t>
            </a:r>
            <a:endParaRPr lang="zh-CN" altLang="en-US" sz="1800" dirty="0">
              <a:latin typeface="华文楷体" panose="02010600040101010101" pitchFamily="2" charset="-122"/>
              <a:ea typeface="华文楷体" panose="02010600040101010101" pitchFamily="2" charset="-122"/>
              <a:sym typeface="Arial" panose="020B0604020202020204" pitchFamily="34" charset="0"/>
            </a:endParaRPr>
          </a:p>
        </p:txBody>
      </p:sp>
      <p:cxnSp>
        <p:nvCxnSpPr>
          <p:cNvPr id="19" name="直接连接符 18"/>
          <p:cNvCxnSpPr/>
          <p:nvPr/>
        </p:nvCxnSpPr>
        <p:spPr>
          <a:xfrm>
            <a:off x="1607820" y="3729314"/>
            <a:ext cx="8752705" cy="0"/>
          </a:xfrm>
          <a:prstGeom prst="line">
            <a:avLst/>
          </a:prstGeom>
          <a:ln w="38100">
            <a:solidFill>
              <a:srgbClr val="A6A6A6"/>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2095384" y="3622106"/>
            <a:ext cx="194096" cy="19409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10" name="椭圆 9"/>
          <p:cNvSpPr/>
          <p:nvPr/>
        </p:nvSpPr>
        <p:spPr>
          <a:xfrm>
            <a:off x="3611950" y="3622106"/>
            <a:ext cx="194096" cy="1940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11" name="椭圆 10"/>
          <p:cNvSpPr/>
          <p:nvPr/>
        </p:nvSpPr>
        <p:spPr>
          <a:xfrm>
            <a:off x="5135929" y="3622106"/>
            <a:ext cx="194096" cy="19409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13" name="椭圆 12"/>
          <p:cNvSpPr/>
          <p:nvPr/>
        </p:nvSpPr>
        <p:spPr>
          <a:xfrm>
            <a:off x="8200070" y="3622106"/>
            <a:ext cx="194096" cy="19409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cs typeface="+mn-ea"/>
              <a:sym typeface="Arial" panose="020B0604020202020204" pitchFamily="34" charset="0"/>
            </a:endParaRPr>
          </a:p>
        </p:txBody>
      </p:sp>
      <p:cxnSp>
        <p:nvCxnSpPr>
          <p:cNvPr id="17" name="直接连接符 16"/>
          <p:cNvCxnSpPr/>
          <p:nvPr/>
        </p:nvCxnSpPr>
        <p:spPr>
          <a:xfrm>
            <a:off x="3708997" y="3061232"/>
            <a:ext cx="0" cy="34197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296815" y="3945896"/>
            <a:ext cx="0" cy="341971"/>
          </a:xfrm>
          <a:prstGeom prst="line">
            <a:avLst/>
          </a:prstGeom>
          <a:ln w="12700">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233424" y="3945896"/>
            <a:ext cx="0" cy="341971"/>
          </a:xfrm>
          <a:prstGeom prst="line">
            <a:avLst/>
          </a:prstGeom>
          <a:ln w="12700">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2192728" y="3945896"/>
            <a:ext cx="0" cy="341971"/>
          </a:xfrm>
          <a:prstGeom prst="line">
            <a:avLst/>
          </a:prstGeom>
          <a:ln w="12700">
            <a:solidFill>
              <a:srgbClr val="A6A6A6"/>
            </a:solidFill>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922483" y="4375261"/>
            <a:ext cx="2539897" cy="1652291"/>
            <a:chOff x="2407288" y="5291297"/>
            <a:chExt cx="1417952" cy="1652291"/>
          </a:xfrm>
        </p:grpSpPr>
        <p:sp>
          <p:nvSpPr>
            <p:cNvPr id="28" name="文本框 27"/>
            <p:cNvSpPr txBox="1"/>
            <p:nvPr/>
          </p:nvSpPr>
          <p:spPr>
            <a:xfrm>
              <a:off x="2655260" y="5291297"/>
              <a:ext cx="922008" cy="338554"/>
            </a:xfrm>
            <a:prstGeom prst="rect">
              <a:avLst/>
            </a:prstGeom>
            <a:noFill/>
          </p:spPr>
          <p:txBody>
            <a:bodyPr wrap="square" rtlCol="0">
              <a:spAutoFit/>
            </a:bodyPr>
            <a:lstStyle/>
            <a:p>
              <a:pPr algn="ctr"/>
              <a:r>
                <a:rPr lang="en-US" altLang="zh-CN" sz="1600" b="1"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rPr>
                <a:t>20</a:t>
              </a:r>
              <a:r>
                <a:rPr lang="zh-CN" altLang="en-US" sz="1600" b="1"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rPr>
                <a:t>世纪</a:t>
              </a:r>
              <a:r>
                <a:rPr lang="en-US" altLang="zh-CN" sz="1600" b="1"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rPr>
                <a:t>70</a:t>
              </a:r>
              <a:r>
                <a:rPr lang="zh-CN" altLang="en-US" sz="1600" b="1"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rPr>
                <a:t>年代末</a:t>
              </a:r>
              <a:endParaRPr lang="zh-CN" altLang="en-US" sz="1600" b="1"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29" name="文本框 28"/>
            <p:cNvSpPr txBox="1"/>
            <p:nvPr/>
          </p:nvSpPr>
          <p:spPr>
            <a:xfrm>
              <a:off x="2407288" y="5620149"/>
              <a:ext cx="1417952" cy="1323439"/>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rPr>
                <a:t>金融市场复杂化，金融创新不断涌现</a:t>
              </a:r>
              <a:endParaRPr lang="en-US" altLang="zh-CN" sz="1600"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endParaRPr>
            </a:p>
            <a:p>
              <a:pPr marL="285750" indent="-285750">
                <a:buFont typeface="Arial" panose="020B0604020202020204" pitchFamily="34" charset="0"/>
                <a:buChar char="•"/>
              </a:pPr>
              <a:r>
                <a:rPr lang="zh-CN" altLang="en-US" sz="1600"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rPr>
                <a:t>期权、衍生品等交易工具逐渐成为金融市场的重要组成部分</a:t>
              </a:r>
              <a:endParaRPr lang="zh-CN" altLang="en-US" sz="1600"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grpSp>
      <p:grpSp>
        <p:nvGrpSpPr>
          <p:cNvPr id="32" name="组合 31"/>
          <p:cNvGrpSpPr/>
          <p:nvPr/>
        </p:nvGrpSpPr>
        <p:grpSpPr>
          <a:xfrm>
            <a:off x="2413029" y="1128387"/>
            <a:ext cx="2591936" cy="1884625"/>
            <a:chOff x="2407287" y="5291297"/>
            <a:chExt cx="1417952" cy="1357213"/>
          </a:xfrm>
        </p:grpSpPr>
        <p:sp>
          <p:nvSpPr>
            <p:cNvPr id="33" name="文本框 32"/>
            <p:cNvSpPr txBox="1"/>
            <p:nvPr/>
          </p:nvSpPr>
          <p:spPr>
            <a:xfrm>
              <a:off x="2655260" y="5291297"/>
              <a:ext cx="922008" cy="243810"/>
            </a:xfrm>
            <a:prstGeom prst="rect">
              <a:avLst/>
            </a:prstGeom>
            <a:noFill/>
          </p:spPr>
          <p:txBody>
            <a:bodyPr wrap="square" rtlCol="0">
              <a:spAutoFit/>
            </a:bodyPr>
            <a:lstStyle/>
            <a:p>
              <a:pPr algn="ctr"/>
              <a:r>
                <a:rPr lang="en-US" altLang="zh-CN" sz="1600" b="1" dirty="0">
                  <a:solidFill>
                    <a:srgbClr val="9A0001"/>
                  </a:solidFill>
                  <a:latin typeface="华文楷体" panose="02010600040101010101" pitchFamily="2" charset="-122"/>
                  <a:ea typeface="华文楷体" panose="02010600040101010101" pitchFamily="2" charset="-122"/>
                  <a:cs typeface="+mn-ea"/>
                  <a:sym typeface="Arial" panose="020B0604020202020204" pitchFamily="34" charset="0"/>
                </a:rPr>
                <a:t>20</a:t>
              </a:r>
              <a:r>
                <a:rPr lang="zh-CN" altLang="en-US" sz="1600" b="1" dirty="0">
                  <a:solidFill>
                    <a:srgbClr val="9A0001"/>
                  </a:solidFill>
                  <a:latin typeface="华文楷体" panose="02010600040101010101" pitchFamily="2" charset="-122"/>
                  <a:ea typeface="华文楷体" panose="02010600040101010101" pitchFamily="2" charset="-122"/>
                  <a:cs typeface="+mn-ea"/>
                  <a:sym typeface="Arial" panose="020B0604020202020204" pitchFamily="34" charset="0"/>
                </a:rPr>
                <a:t>世纪</a:t>
              </a:r>
              <a:r>
                <a:rPr lang="en-US" altLang="zh-CN" sz="1600" b="1" dirty="0">
                  <a:solidFill>
                    <a:srgbClr val="9A0001"/>
                  </a:solidFill>
                  <a:latin typeface="华文楷体" panose="02010600040101010101" pitchFamily="2" charset="-122"/>
                  <a:ea typeface="华文楷体" panose="02010600040101010101" pitchFamily="2" charset="-122"/>
                  <a:cs typeface="+mn-ea"/>
                  <a:sym typeface="Arial" panose="020B0604020202020204" pitchFamily="34" charset="0"/>
                </a:rPr>
                <a:t>80</a:t>
              </a:r>
              <a:r>
                <a:rPr lang="zh-CN" altLang="en-US" sz="1600" b="1" dirty="0">
                  <a:solidFill>
                    <a:srgbClr val="9A0001"/>
                  </a:solidFill>
                  <a:latin typeface="华文楷体" panose="02010600040101010101" pitchFamily="2" charset="-122"/>
                  <a:ea typeface="华文楷体" panose="02010600040101010101" pitchFamily="2" charset="-122"/>
                  <a:cs typeface="+mn-ea"/>
                  <a:sym typeface="Arial" panose="020B0604020202020204" pitchFamily="34" charset="0"/>
                </a:rPr>
                <a:t>年代</a:t>
              </a:r>
              <a:endParaRPr lang="zh-CN" altLang="en-US" sz="1600" b="1" dirty="0">
                <a:solidFill>
                  <a:srgbClr val="9A000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34" name="文本框 33"/>
            <p:cNvSpPr txBox="1"/>
            <p:nvPr/>
          </p:nvSpPr>
          <p:spPr>
            <a:xfrm>
              <a:off x="2407287" y="5518119"/>
              <a:ext cx="1417952" cy="1130391"/>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rgbClr val="9A0001"/>
                  </a:solidFill>
                  <a:latin typeface="华文楷体" panose="02010600040101010101" pitchFamily="2" charset="-122"/>
                  <a:ea typeface="华文楷体" panose="02010600040101010101" pitchFamily="2" charset="-122"/>
                  <a:cs typeface="+mn-ea"/>
                  <a:sym typeface="Arial" panose="020B0604020202020204" pitchFamily="34" charset="0"/>
                </a:rPr>
                <a:t>卡内基梅隆大学率先推出金融工程硕士学位课程</a:t>
              </a:r>
              <a:endParaRPr lang="en-US" altLang="zh-CN" sz="1600" dirty="0">
                <a:solidFill>
                  <a:srgbClr val="9A0001"/>
                </a:solidFill>
                <a:latin typeface="华文楷体" panose="02010600040101010101" pitchFamily="2" charset="-122"/>
                <a:ea typeface="华文楷体" panose="02010600040101010101" pitchFamily="2" charset="-122"/>
                <a:cs typeface="+mn-ea"/>
                <a:sym typeface="Arial" panose="020B0604020202020204" pitchFamily="34" charset="0"/>
              </a:endParaRPr>
            </a:p>
            <a:p>
              <a:pPr marL="285750" indent="-285750">
                <a:buFont typeface="Arial" panose="020B0604020202020204" pitchFamily="34" charset="0"/>
                <a:buChar char="•"/>
              </a:pPr>
              <a:r>
                <a:rPr lang="zh-CN" altLang="en-US" sz="1600" dirty="0">
                  <a:solidFill>
                    <a:srgbClr val="9A0001"/>
                  </a:solidFill>
                  <a:latin typeface="华文楷体" panose="02010600040101010101" pitchFamily="2" charset="-122"/>
                  <a:ea typeface="华文楷体" panose="02010600040101010101" pitchFamily="2" charset="-122"/>
                  <a:cs typeface="+mn-ea"/>
                  <a:sym typeface="Arial" panose="020B0604020202020204" pitchFamily="34" charset="0"/>
                </a:rPr>
                <a:t>第一批金融工程硕士在美国诞生，主要关注衍生品定价和风险管理</a:t>
              </a:r>
              <a:endParaRPr lang="zh-CN" altLang="en-US" sz="1600" dirty="0">
                <a:solidFill>
                  <a:srgbClr val="9A000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grpSp>
      <p:grpSp>
        <p:nvGrpSpPr>
          <p:cNvPr id="35" name="组合 34"/>
          <p:cNvGrpSpPr/>
          <p:nvPr/>
        </p:nvGrpSpPr>
        <p:grpSpPr>
          <a:xfrm>
            <a:off x="5485243" y="1128386"/>
            <a:ext cx="2559607" cy="1652291"/>
            <a:chOff x="2407288" y="5291297"/>
            <a:chExt cx="1417952" cy="1652291"/>
          </a:xfrm>
        </p:grpSpPr>
        <p:sp>
          <p:nvSpPr>
            <p:cNvPr id="36" name="文本框 35"/>
            <p:cNvSpPr txBox="1"/>
            <p:nvPr/>
          </p:nvSpPr>
          <p:spPr>
            <a:xfrm>
              <a:off x="2655260" y="5291297"/>
              <a:ext cx="922008" cy="338554"/>
            </a:xfrm>
            <a:prstGeom prst="rect">
              <a:avLst/>
            </a:prstGeom>
            <a:noFill/>
          </p:spPr>
          <p:txBody>
            <a:bodyPr wrap="square" rtlCol="0">
              <a:spAutoFit/>
            </a:bodyPr>
            <a:lstStyle/>
            <a:p>
              <a:pPr algn="ctr"/>
              <a:r>
                <a:rPr lang="en-US" altLang="zh-CN" sz="1600" b="1" dirty="0">
                  <a:solidFill>
                    <a:srgbClr val="9A0001"/>
                  </a:solidFill>
                  <a:latin typeface="华文楷体" panose="02010600040101010101" pitchFamily="2" charset="-122"/>
                  <a:ea typeface="华文楷体" panose="02010600040101010101" pitchFamily="2" charset="-122"/>
                  <a:cs typeface="+mn-ea"/>
                  <a:sym typeface="Arial" panose="020B0604020202020204" pitchFamily="34" charset="0"/>
                </a:rPr>
                <a:t>21</a:t>
              </a:r>
              <a:r>
                <a:rPr lang="zh-CN" altLang="en-US" sz="1600" b="1" dirty="0">
                  <a:solidFill>
                    <a:srgbClr val="9A0001"/>
                  </a:solidFill>
                  <a:latin typeface="华文楷体" panose="02010600040101010101" pitchFamily="2" charset="-122"/>
                  <a:ea typeface="华文楷体" panose="02010600040101010101" pitchFamily="2" charset="-122"/>
                  <a:cs typeface="+mn-ea"/>
                  <a:sym typeface="Arial" panose="020B0604020202020204" pitchFamily="34" charset="0"/>
                </a:rPr>
                <a:t>世纪初</a:t>
              </a:r>
              <a:endParaRPr lang="zh-CN" altLang="en-US" sz="1600" b="1" dirty="0">
                <a:solidFill>
                  <a:srgbClr val="9A000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37" name="文本框 36"/>
            <p:cNvSpPr txBox="1"/>
            <p:nvPr/>
          </p:nvSpPr>
          <p:spPr>
            <a:xfrm>
              <a:off x="2407288" y="5620149"/>
              <a:ext cx="1417952" cy="1323439"/>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rgbClr val="9A0001"/>
                  </a:solidFill>
                  <a:latin typeface="华文楷体" panose="02010600040101010101" pitchFamily="2" charset="-122"/>
                  <a:ea typeface="华文楷体" panose="02010600040101010101" pitchFamily="2" charset="-122"/>
                  <a:cs typeface="+mn-ea"/>
                  <a:sym typeface="Arial" panose="020B0604020202020204" pitchFamily="34" charset="0"/>
                </a:rPr>
                <a:t>互联网快速发展，金融工程开始偏向计算机科学的应用</a:t>
              </a:r>
              <a:endParaRPr lang="en-US" altLang="zh-CN" sz="1600" dirty="0">
                <a:solidFill>
                  <a:srgbClr val="9A0001"/>
                </a:solidFill>
                <a:latin typeface="华文楷体" panose="02010600040101010101" pitchFamily="2" charset="-122"/>
                <a:ea typeface="华文楷体" panose="02010600040101010101" pitchFamily="2" charset="-122"/>
                <a:cs typeface="+mn-ea"/>
                <a:sym typeface="Arial" panose="020B0604020202020204" pitchFamily="34" charset="0"/>
              </a:endParaRPr>
            </a:p>
            <a:p>
              <a:pPr marL="285750" indent="-285750">
                <a:buFont typeface="Arial" panose="020B0604020202020204" pitchFamily="34" charset="0"/>
                <a:buChar char="•"/>
              </a:pPr>
              <a:r>
                <a:rPr lang="zh-CN" altLang="en-US" sz="1600" dirty="0">
                  <a:solidFill>
                    <a:srgbClr val="9A0001"/>
                  </a:solidFill>
                  <a:latin typeface="华文楷体" panose="02010600040101010101" pitchFamily="2" charset="-122"/>
                  <a:ea typeface="华文楷体" panose="02010600040101010101" pitchFamily="2" charset="-122"/>
                  <a:cs typeface="+mn-ea"/>
                  <a:sym typeface="Arial" panose="020B0604020202020204" pitchFamily="34" charset="0"/>
                </a:rPr>
                <a:t>加入了量化投资，算法交易等方向</a:t>
              </a:r>
              <a:endParaRPr lang="en-US" altLang="zh-CN" sz="1600" dirty="0">
                <a:solidFill>
                  <a:srgbClr val="9A000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grpSp>
      <p:grpSp>
        <p:nvGrpSpPr>
          <p:cNvPr id="44" name="组合 43"/>
          <p:cNvGrpSpPr/>
          <p:nvPr/>
        </p:nvGrpSpPr>
        <p:grpSpPr>
          <a:xfrm>
            <a:off x="3923153" y="4375261"/>
            <a:ext cx="2619647" cy="1159849"/>
            <a:chOff x="2407288" y="5291297"/>
            <a:chExt cx="1417952" cy="1159849"/>
          </a:xfrm>
        </p:grpSpPr>
        <p:sp>
          <p:nvSpPr>
            <p:cNvPr id="45" name="文本框 44"/>
            <p:cNvSpPr txBox="1"/>
            <p:nvPr/>
          </p:nvSpPr>
          <p:spPr>
            <a:xfrm>
              <a:off x="2655260" y="5291297"/>
              <a:ext cx="922008" cy="338554"/>
            </a:xfrm>
            <a:prstGeom prst="rect">
              <a:avLst/>
            </a:prstGeom>
            <a:noFill/>
          </p:spPr>
          <p:txBody>
            <a:bodyPr wrap="square" rtlCol="0">
              <a:spAutoFit/>
            </a:bodyPr>
            <a:lstStyle/>
            <a:p>
              <a:pPr algn="ctr"/>
              <a:r>
                <a:rPr lang="en-US" altLang="zh-CN" sz="1600" b="1"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rPr>
                <a:t>20</a:t>
              </a:r>
              <a:r>
                <a:rPr lang="zh-CN" altLang="en-US" sz="1600" b="1"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rPr>
                <a:t>世纪</a:t>
              </a:r>
              <a:r>
                <a:rPr lang="en-US" altLang="zh-CN" sz="1600" b="1"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rPr>
                <a:t>90</a:t>
              </a:r>
              <a:r>
                <a:rPr lang="zh-CN" altLang="en-US" sz="1600" b="1"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rPr>
                <a:t>年代初</a:t>
              </a:r>
              <a:endParaRPr lang="zh-CN" altLang="en-US" sz="1600" b="1"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46" name="文本框 45"/>
            <p:cNvSpPr txBox="1"/>
            <p:nvPr/>
          </p:nvSpPr>
          <p:spPr>
            <a:xfrm>
              <a:off x="2407288" y="5620149"/>
              <a:ext cx="1417952" cy="830997"/>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rPr>
                <a:t>金融工程课程逐渐拓展</a:t>
              </a:r>
              <a:endParaRPr lang="en-US" altLang="zh-CN" sz="1600"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endParaRPr>
            </a:p>
            <a:p>
              <a:pPr marL="285750" indent="-285750">
                <a:buFont typeface="Arial" panose="020B0604020202020204" pitchFamily="34" charset="0"/>
                <a:buChar char="•"/>
              </a:pPr>
              <a:r>
                <a:rPr lang="zh-CN" altLang="en-US" sz="1600"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rPr>
                <a:t>加入了金融计量，计算金融学等内容</a:t>
              </a:r>
              <a:endParaRPr lang="zh-CN" altLang="en-US" sz="1600"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grpSp>
      <p:grpSp>
        <p:nvGrpSpPr>
          <p:cNvPr id="47" name="组合 46"/>
          <p:cNvGrpSpPr/>
          <p:nvPr/>
        </p:nvGrpSpPr>
        <p:grpSpPr>
          <a:xfrm>
            <a:off x="6986996" y="4375261"/>
            <a:ext cx="2619637" cy="1406070"/>
            <a:chOff x="2407288" y="5291297"/>
            <a:chExt cx="1417952" cy="1406070"/>
          </a:xfrm>
        </p:grpSpPr>
        <p:sp>
          <p:nvSpPr>
            <p:cNvPr id="48" name="文本框 47"/>
            <p:cNvSpPr txBox="1"/>
            <p:nvPr/>
          </p:nvSpPr>
          <p:spPr>
            <a:xfrm>
              <a:off x="2655260" y="5291297"/>
              <a:ext cx="922008" cy="338554"/>
            </a:xfrm>
            <a:prstGeom prst="rect">
              <a:avLst/>
            </a:prstGeom>
            <a:noFill/>
          </p:spPr>
          <p:txBody>
            <a:bodyPr wrap="square" rtlCol="0">
              <a:spAutoFit/>
            </a:bodyPr>
            <a:lstStyle/>
            <a:p>
              <a:pPr algn="ctr"/>
              <a:r>
                <a:rPr lang="en-US" altLang="zh-CN" sz="1600" b="1"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rPr>
                <a:t>2008</a:t>
              </a:r>
              <a:r>
                <a:rPr lang="zh-CN" altLang="en-US" sz="1600" b="1"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rPr>
                <a:t>年金融危机</a:t>
              </a:r>
              <a:endParaRPr lang="zh-CN" altLang="en-US" sz="1600" b="1"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49" name="文本框 48"/>
            <p:cNvSpPr txBox="1"/>
            <p:nvPr/>
          </p:nvSpPr>
          <p:spPr>
            <a:xfrm>
              <a:off x="2407288" y="5620149"/>
              <a:ext cx="1417952" cy="1077218"/>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rPr>
                <a:t>风险管理和金融工程的重要性凸显</a:t>
              </a:r>
              <a:endParaRPr lang="en-US" altLang="zh-CN" sz="1600"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endParaRPr>
            </a:p>
            <a:p>
              <a:pPr marL="285750" indent="-285750">
                <a:buFont typeface="Arial" panose="020B0604020202020204" pitchFamily="34" charset="0"/>
                <a:buChar char="•"/>
              </a:pPr>
              <a:r>
                <a:rPr lang="zh-CN" altLang="en-US" sz="1600"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rPr>
                <a:t>课程内容更加注重实践和案例研究</a:t>
              </a:r>
              <a:endParaRPr lang="zh-CN" altLang="en-US" sz="1600"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grpSp>
      <p:sp>
        <p:nvSpPr>
          <p:cNvPr id="51" name="等腰三角形 50"/>
          <p:cNvSpPr/>
          <p:nvPr/>
        </p:nvSpPr>
        <p:spPr>
          <a:xfrm rot="5400000">
            <a:off x="10304774" y="3619318"/>
            <a:ext cx="255194" cy="219994"/>
          </a:xfrm>
          <a:prstGeom prst="triangle">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38" name="椭圆 37"/>
          <p:cNvSpPr/>
          <p:nvPr/>
        </p:nvSpPr>
        <p:spPr>
          <a:xfrm>
            <a:off x="6667999" y="3622106"/>
            <a:ext cx="194096" cy="1940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cs typeface="+mn-ea"/>
              <a:sym typeface="Arial" panose="020B0604020202020204" pitchFamily="34" charset="0"/>
            </a:endParaRPr>
          </a:p>
        </p:txBody>
      </p:sp>
      <p:cxnSp>
        <p:nvCxnSpPr>
          <p:cNvPr id="39" name="直接连接符 38"/>
          <p:cNvCxnSpPr/>
          <p:nvPr/>
        </p:nvCxnSpPr>
        <p:spPr>
          <a:xfrm>
            <a:off x="6756825" y="3076869"/>
            <a:ext cx="0" cy="34197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0" name="组合 39"/>
          <p:cNvGrpSpPr/>
          <p:nvPr/>
        </p:nvGrpSpPr>
        <p:grpSpPr>
          <a:xfrm>
            <a:off x="8444117" y="1128386"/>
            <a:ext cx="2559603" cy="1406070"/>
            <a:chOff x="2407288" y="5291297"/>
            <a:chExt cx="1417952" cy="1406070"/>
          </a:xfrm>
        </p:grpSpPr>
        <p:sp>
          <p:nvSpPr>
            <p:cNvPr id="41" name="文本框 40"/>
            <p:cNvSpPr txBox="1"/>
            <p:nvPr/>
          </p:nvSpPr>
          <p:spPr>
            <a:xfrm>
              <a:off x="2655260" y="5291297"/>
              <a:ext cx="922008" cy="338554"/>
            </a:xfrm>
            <a:prstGeom prst="rect">
              <a:avLst/>
            </a:prstGeom>
            <a:noFill/>
          </p:spPr>
          <p:txBody>
            <a:bodyPr wrap="square" rtlCol="0">
              <a:spAutoFit/>
            </a:bodyPr>
            <a:lstStyle/>
            <a:p>
              <a:pPr algn="ctr"/>
              <a:r>
                <a:rPr lang="en-US" altLang="zh-CN" sz="1600" b="1" dirty="0">
                  <a:solidFill>
                    <a:srgbClr val="9A0001"/>
                  </a:solidFill>
                  <a:latin typeface="华文楷体" panose="02010600040101010101" pitchFamily="2" charset="-122"/>
                  <a:ea typeface="华文楷体" panose="02010600040101010101" pitchFamily="2" charset="-122"/>
                  <a:cs typeface="+mn-ea"/>
                  <a:sym typeface="Arial" panose="020B0604020202020204" pitchFamily="34" charset="0"/>
                </a:rPr>
                <a:t>2010</a:t>
              </a:r>
              <a:r>
                <a:rPr lang="zh-CN" altLang="en-US" sz="1600" b="1" dirty="0">
                  <a:solidFill>
                    <a:srgbClr val="9A0001"/>
                  </a:solidFill>
                  <a:latin typeface="华文楷体" panose="02010600040101010101" pitchFamily="2" charset="-122"/>
                  <a:ea typeface="华文楷体" panose="02010600040101010101" pitchFamily="2" charset="-122"/>
                  <a:cs typeface="+mn-ea"/>
                  <a:sym typeface="Arial" panose="020B0604020202020204" pitchFamily="34" charset="0"/>
                </a:rPr>
                <a:t>年代</a:t>
              </a:r>
              <a:endParaRPr lang="zh-CN" altLang="en-US" sz="1600" b="1" dirty="0">
                <a:solidFill>
                  <a:srgbClr val="9A000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42" name="文本框 41"/>
            <p:cNvSpPr txBox="1"/>
            <p:nvPr/>
          </p:nvSpPr>
          <p:spPr>
            <a:xfrm>
              <a:off x="2407288" y="5620149"/>
              <a:ext cx="1417952" cy="1077218"/>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rgbClr val="9A0001"/>
                  </a:solidFill>
                  <a:latin typeface="华文楷体" panose="02010600040101010101" pitchFamily="2" charset="-122"/>
                  <a:ea typeface="华文楷体" panose="02010600040101010101" pitchFamily="2" charset="-122"/>
                  <a:cs typeface="+mn-ea"/>
                  <a:sym typeface="Arial" panose="020B0604020202020204" pitchFamily="34" charset="0"/>
                </a:rPr>
                <a:t>金融科技的崛起</a:t>
              </a:r>
              <a:endParaRPr lang="en-US" altLang="zh-CN" sz="1600" dirty="0">
                <a:solidFill>
                  <a:srgbClr val="9A0001"/>
                </a:solidFill>
                <a:latin typeface="华文楷体" panose="02010600040101010101" pitchFamily="2" charset="-122"/>
                <a:ea typeface="华文楷体" panose="02010600040101010101" pitchFamily="2" charset="-122"/>
                <a:cs typeface="+mn-ea"/>
                <a:sym typeface="Arial" panose="020B0604020202020204" pitchFamily="34" charset="0"/>
              </a:endParaRPr>
            </a:p>
            <a:p>
              <a:pPr marL="285750" indent="-285750">
                <a:buFont typeface="Arial" panose="020B0604020202020204" pitchFamily="34" charset="0"/>
                <a:buChar char="•"/>
              </a:pPr>
              <a:r>
                <a:rPr lang="zh-CN" altLang="en-US" sz="1600" dirty="0">
                  <a:solidFill>
                    <a:srgbClr val="9A0001"/>
                  </a:solidFill>
                  <a:latin typeface="华文楷体" panose="02010600040101010101" pitchFamily="2" charset="-122"/>
                  <a:ea typeface="华文楷体" panose="02010600040101010101" pitchFamily="2" charset="-122"/>
                  <a:cs typeface="+mn-ea"/>
                  <a:sym typeface="Arial" panose="020B0604020202020204" pitchFamily="34" charset="0"/>
                </a:rPr>
                <a:t>加入了对区块链、人工智能等新兴技术在金融中的应用</a:t>
              </a:r>
              <a:endParaRPr lang="zh-CN" altLang="en-US" sz="1600" dirty="0">
                <a:solidFill>
                  <a:srgbClr val="9A000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grpSp>
      <p:sp>
        <p:nvSpPr>
          <p:cNvPr id="43" name="椭圆 42"/>
          <p:cNvSpPr/>
          <p:nvPr/>
        </p:nvSpPr>
        <p:spPr>
          <a:xfrm>
            <a:off x="9635093" y="3632266"/>
            <a:ext cx="194096" cy="1940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cs typeface="+mn-ea"/>
              <a:sym typeface="Arial" panose="020B0604020202020204" pitchFamily="34" charset="0"/>
            </a:endParaRPr>
          </a:p>
        </p:txBody>
      </p:sp>
      <p:cxnSp>
        <p:nvCxnSpPr>
          <p:cNvPr id="50" name="直接连接符 49"/>
          <p:cNvCxnSpPr/>
          <p:nvPr/>
        </p:nvCxnSpPr>
        <p:spPr>
          <a:xfrm>
            <a:off x="9723919" y="3087029"/>
            <a:ext cx="0" cy="34197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hink-cell data - do not delete"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 name="think-cell 幻灯片" r:id="rId2" imgW="5080" imgH="5080" progId="TCLayout.ActiveDocument.1">
                  <p:embed/>
                </p:oleObj>
              </mc:Choice>
              <mc:Fallback>
                <p:oleObj name="think-cell 幻灯片" r:id="rId2" imgW="5080" imgH="5080" progId="TCLayout.ActiveDocument.1">
                  <p:embed/>
                  <p:pic>
                    <p:nvPicPr>
                      <p:cNvPr id="0" name="图片 2"/>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10" name="灯片编号占位符 9"/>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p:txBody>
          <a:bodyPr vert="horz">
            <a:normAutofit fontScale="90000"/>
          </a:bodyPr>
          <a:lstStyle/>
          <a:p>
            <a:r>
              <a:rPr lang="zh-CN" altLang="en-US" sz="2200" spc="600" dirty="0">
                <a:solidFill>
                  <a:srgbClr val="9A0001"/>
                </a:solidFill>
                <a:latin typeface="华文楷体" panose="02010600040101010101" pitchFamily="2" charset="-122"/>
                <a:ea typeface="华文楷体" panose="02010600040101010101" pitchFamily="2" charset="-122"/>
                <a:sym typeface="Arial" panose="020B0604020202020204" pitchFamily="34" charset="0"/>
              </a:rPr>
              <a:t>金融工程课程体系的建立与变迁</a:t>
            </a:r>
            <a:br>
              <a:rPr lang="en-US" altLang="zh-CN" dirty="0">
                <a:latin typeface="华文楷体" panose="02010600040101010101" pitchFamily="2" charset="-122"/>
                <a:ea typeface="华文楷体" panose="02010600040101010101" pitchFamily="2" charset="-122"/>
                <a:sym typeface="Arial" panose="020B0604020202020204" pitchFamily="34" charset="0"/>
              </a:rPr>
            </a:br>
            <a:r>
              <a:rPr lang="zh-CN" altLang="zh-CN" sz="1800" dirty="0">
                <a:latin typeface="华文楷体" panose="02010600040101010101" pitchFamily="2" charset="-122"/>
                <a:ea typeface="华文楷体" panose="02010600040101010101" pitchFamily="2" charset="-122"/>
              </a:rPr>
              <a:t>国</a:t>
            </a:r>
            <a:r>
              <a:rPr lang="zh-CN" altLang="en-US" sz="1800" dirty="0">
                <a:latin typeface="华文楷体" panose="02010600040101010101" pitchFamily="2" charset="-122"/>
                <a:ea typeface="华文楷体" panose="02010600040101010101" pitchFamily="2" charset="-122"/>
              </a:rPr>
              <a:t>内</a:t>
            </a:r>
            <a:r>
              <a:rPr lang="zh-CN" altLang="zh-CN" sz="1800" dirty="0">
                <a:latin typeface="华文楷体" panose="02010600040101010101" pitchFamily="2" charset="-122"/>
                <a:ea typeface="华文楷体" panose="02010600040101010101" pitchFamily="2" charset="-122"/>
              </a:rPr>
              <a:t>金融工程课程体系的建立和变迁</a:t>
            </a:r>
            <a:endParaRPr lang="zh-CN" altLang="en-US" sz="1800" dirty="0">
              <a:sym typeface="Arial" panose="020B0604020202020204" pitchFamily="34" charset="0"/>
            </a:endParaRPr>
          </a:p>
        </p:txBody>
      </p:sp>
      <p:sp>
        <p:nvSpPr>
          <p:cNvPr id="12" name="文本占位符 11"/>
          <p:cNvSpPr>
            <a:spLocks noGrp="1"/>
          </p:cNvSpPr>
          <p:nvPr>
            <p:ph type="body" sz="quarter" idx="10"/>
          </p:nvPr>
        </p:nvSpPr>
        <p:spPr>
          <a:xfrm>
            <a:off x="499927" y="1276100"/>
            <a:ext cx="9056687" cy="896977"/>
          </a:xfrm>
        </p:spPr>
        <p:txBody>
          <a:bodyPr>
            <a:normAutofit/>
          </a:bodyPr>
          <a:lstStyle/>
          <a:p>
            <a:r>
              <a:rPr lang="en-US" altLang="zh-CN" sz="1400" dirty="0">
                <a:latin typeface="华文楷体" panose="02010600040101010101" pitchFamily="2" charset="-122"/>
                <a:ea typeface="华文楷体" panose="02010600040101010101" pitchFamily="2" charset="-122"/>
              </a:rPr>
              <a:t>20</a:t>
            </a:r>
            <a:r>
              <a:rPr lang="zh-CN" altLang="en-US" sz="1400" dirty="0">
                <a:latin typeface="华文楷体" panose="02010600040101010101" pitchFamily="2" charset="-122"/>
                <a:ea typeface="华文楷体" panose="02010600040101010101" pitchFamily="2" charset="-122"/>
              </a:rPr>
              <a:t>世纪</a:t>
            </a:r>
            <a:r>
              <a:rPr lang="en-US" altLang="zh-CN" sz="1400" dirty="0">
                <a:latin typeface="华文楷体" panose="02010600040101010101" pitchFamily="2" charset="-122"/>
                <a:ea typeface="华文楷体" panose="02010600040101010101" pitchFamily="2" charset="-122"/>
              </a:rPr>
              <a:t>80</a:t>
            </a:r>
            <a:r>
              <a:rPr lang="zh-CN" altLang="zh-CN" sz="1400" dirty="0">
                <a:latin typeface="华文楷体" panose="02010600040101010101" pitchFamily="2" charset="-122"/>
                <a:ea typeface="华文楷体" panose="02010600040101010101" pitchFamily="2" charset="-122"/>
              </a:rPr>
              <a:t>年代至</a:t>
            </a:r>
            <a:r>
              <a:rPr lang="en-US" altLang="zh-CN" sz="1400" dirty="0">
                <a:latin typeface="华文楷体" panose="02010600040101010101" pitchFamily="2" charset="-122"/>
                <a:ea typeface="华文楷体" panose="02010600040101010101" pitchFamily="2" charset="-122"/>
              </a:rPr>
              <a:t>90</a:t>
            </a:r>
            <a:r>
              <a:rPr lang="zh-CN" altLang="zh-CN" sz="1400" dirty="0">
                <a:latin typeface="华文楷体" panose="02010600040101010101" pitchFamily="2" charset="-122"/>
                <a:ea typeface="华文楷体" panose="02010600040101010101" pitchFamily="2" charset="-122"/>
              </a:rPr>
              <a:t>年代</a:t>
            </a:r>
            <a:r>
              <a:rPr lang="zh-CN" altLang="en-US" sz="1400" dirty="0">
                <a:latin typeface="华文楷体" panose="02010600040101010101" pitchFamily="2" charset="-122"/>
                <a:ea typeface="华文楷体" panose="02010600040101010101" pitchFamily="2" charset="-122"/>
              </a:rPr>
              <a:t>期间，</a:t>
            </a:r>
            <a:r>
              <a:rPr lang="zh-CN" altLang="zh-CN" sz="1400" dirty="0">
                <a:latin typeface="华文楷体" panose="02010600040101010101" pitchFamily="2" charset="-122"/>
                <a:ea typeface="华文楷体" panose="02010600040101010101" pitchFamily="2" charset="-122"/>
              </a:rPr>
              <a:t>中国高校开始在金融领域设立相关课程</a:t>
            </a:r>
            <a:endParaRPr lang="en-US" altLang="zh-CN" sz="1400" dirty="0">
              <a:latin typeface="华文楷体" panose="02010600040101010101" pitchFamily="2" charset="-122"/>
              <a:ea typeface="华文楷体" panose="02010600040101010101" pitchFamily="2" charset="-122"/>
            </a:endParaRPr>
          </a:p>
          <a:p>
            <a:r>
              <a:rPr lang="en-US" altLang="zh-CN" sz="1400" dirty="0">
                <a:latin typeface="华文楷体" panose="02010600040101010101" pitchFamily="2" charset="-122"/>
                <a:ea typeface="华文楷体" panose="02010600040101010101" pitchFamily="2" charset="-122"/>
              </a:rPr>
              <a:t>2000</a:t>
            </a:r>
            <a:r>
              <a:rPr lang="zh-CN" altLang="en-US" sz="1400" dirty="0">
                <a:latin typeface="华文楷体" panose="02010600040101010101" pitchFamily="2" charset="-122"/>
                <a:ea typeface="华文楷体" panose="02010600040101010101" pitchFamily="2" charset="-122"/>
              </a:rPr>
              <a:t>年代至今，课程内容逐渐扩展和深化</a:t>
            </a:r>
            <a:endParaRPr lang="en-US" altLang="zh-CN" sz="1400" dirty="0">
              <a:latin typeface="华文楷体" panose="02010600040101010101" pitchFamily="2" charset="-122"/>
              <a:ea typeface="华文楷体" panose="02010600040101010101" pitchFamily="2" charset="-122"/>
            </a:endParaRPr>
          </a:p>
          <a:p>
            <a:endParaRPr lang="zh-CN" altLang="en-US" sz="1400" dirty="0">
              <a:latin typeface="华文楷体" panose="02010600040101010101" pitchFamily="2" charset="-122"/>
              <a:ea typeface="华文楷体" panose="02010600040101010101" pitchFamily="2" charset="-122"/>
            </a:endParaRPr>
          </a:p>
        </p:txBody>
      </p:sp>
      <p:cxnSp>
        <p:nvCxnSpPr>
          <p:cNvPr id="4" name="直接连接符 3"/>
          <p:cNvCxnSpPr/>
          <p:nvPr/>
        </p:nvCxnSpPr>
        <p:spPr>
          <a:xfrm>
            <a:off x="571500" y="3672252"/>
            <a:ext cx="11177491" cy="31398"/>
          </a:xfrm>
          <a:prstGeom prst="line">
            <a:avLst/>
          </a:prstGeom>
          <a:ln w="38100">
            <a:gradFill flip="none" rotWithShape="1">
              <a:gsLst>
                <a:gs pos="82000">
                  <a:srgbClr val="9A0001"/>
                </a:gs>
                <a:gs pos="21000">
                  <a:srgbClr val="9A0001"/>
                </a:gs>
                <a:gs pos="0">
                  <a:schemeClr val="accent1">
                    <a:alpha val="0"/>
                  </a:schemeClr>
                </a:gs>
                <a:gs pos="52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rot="5400000">
            <a:off x="2651143" y="3608386"/>
            <a:ext cx="163830" cy="16383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文本框 50"/>
          <p:cNvSpPr txBox="1"/>
          <p:nvPr/>
        </p:nvSpPr>
        <p:spPr>
          <a:xfrm>
            <a:off x="522734" y="3787908"/>
            <a:ext cx="821434" cy="307777"/>
          </a:xfrm>
          <a:prstGeom prst="rect">
            <a:avLst/>
          </a:prstGeom>
          <a:noFill/>
        </p:spPr>
        <p:txBody>
          <a:bodyPr wrap="square" rtlCol="0">
            <a:spAutoFit/>
          </a:bodyPr>
          <a:lstStyle/>
          <a:p>
            <a:r>
              <a:rPr lang="en-US" altLang="zh-CN" sz="1400" b="1"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rPr>
              <a:t>80</a:t>
            </a:r>
            <a:r>
              <a:rPr lang="zh-CN" altLang="en-US" sz="1400" b="1"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rPr>
              <a:t>年代</a:t>
            </a:r>
            <a:endParaRPr lang="zh-CN" altLang="en-US" sz="1400" b="1"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66" name="文本框 65"/>
          <p:cNvSpPr txBox="1"/>
          <p:nvPr/>
        </p:nvSpPr>
        <p:spPr>
          <a:xfrm>
            <a:off x="1173444" y="2294979"/>
            <a:ext cx="1035857" cy="307777"/>
          </a:xfrm>
          <a:prstGeom prst="rect">
            <a:avLst/>
          </a:prstGeom>
          <a:noFill/>
        </p:spPr>
        <p:txBody>
          <a:bodyPr wrap="square" rtlCol="0">
            <a:spAutoFit/>
          </a:bodyPr>
          <a:lstStyle/>
          <a:p>
            <a:r>
              <a:rPr lang="en-US" altLang="zh-CN" sz="1400" b="1"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rPr>
              <a:t>90</a:t>
            </a:r>
            <a:r>
              <a:rPr lang="zh-CN" altLang="en-US" sz="1400" b="1"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rPr>
              <a:t>年代初</a:t>
            </a:r>
            <a:endParaRPr lang="zh-CN" altLang="en-US" sz="1400" b="1"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54" name="等腰三角形 53"/>
          <p:cNvSpPr/>
          <p:nvPr/>
        </p:nvSpPr>
        <p:spPr>
          <a:xfrm rot="5400000">
            <a:off x="11692761" y="3605377"/>
            <a:ext cx="218078" cy="18799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文本框 38"/>
          <p:cNvSpPr txBox="1"/>
          <p:nvPr/>
        </p:nvSpPr>
        <p:spPr>
          <a:xfrm>
            <a:off x="1134355" y="2465337"/>
            <a:ext cx="1842288" cy="1173976"/>
          </a:xfrm>
          <a:prstGeom prst="rect">
            <a:avLst/>
          </a:prstGeom>
          <a:noFill/>
        </p:spPr>
        <p:txBody>
          <a:bodyPr wrap="square" rtlCol="0">
            <a:spAutoFit/>
          </a:bodyPr>
          <a:lstStyle/>
          <a:p>
            <a:pPr>
              <a:lnSpc>
                <a:spcPct val="150000"/>
              </a:lnSpc>
            </a:pPr>
            <a:r>
              <a:rPr lang="zh-CN" altLang="en-US" sz="1200"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rPr>
              <a:t>中国的金融市场逐渐开放，金融衍生品等开始在国内引入，促使金融工程课程的建立</a:t>
            </a:r>
            <a:endParaRPr lang="zh-CN" altLang="en-US" sz="1200"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42" name="文本框 41"/>
          <p:cNvSpPr txBox="1"/>
          <p:nvPr/>
        </p:nvSpPr>
        <p:spPr>
          <a:xfrm>
            <a:off x="509725" y="3989107"/>
            <a:ext cx="1812419" cy="896977"/>
          </a:xfrm>
          <a:prstGeom prst="rect">
            <a:avLst/>
          </a:prstGeom>
          <a:noFill/>
        </p:spPr>
        <p:txBody>
          <a:bodyPr wrap="square" rtlCol="0">
            <a:spAutoFit/>
          </a:bodyPr>
          <a:lstStyle/>
          <a:p>
            <a:pPr>
              <a:lnSpc>
                <a:spcPct val="150000"/>
              </a:lnSpc>
            </a:pPr>
            <a:r>
              <a:rPr lang="zh-CN" altLang="en-US" sz="1200"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rPr>
              <a:t>中国开始引入西方金融理论，金融工程的雏形开始形成</a:t>
            </a:r>
            <a:endParaRPr lang="zh-CN" altLang="en-US" sz="1200"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6" name="文本框 5"/>
          <p:cNvSpPr txBox="1"/>
          <p:nvPr/>
        </p:nvSpPr>
        <p:spPr>
          <a:xfrm>
            <a:off x="3415261" y="3772216"/>
            <a:ext cx="1254314" cy="307777"/>
          </a:xfrm>
          <a:prstGeom prst="rect">
            <a:avLst/>
          </a:prstGeom>
          <a:noFill/>
        </p:spPr>
        <p:txBody>
          <a:bodyPr wrap="square" rtlCol="0">
            <a:spAutoFit/>
          </a:bodyPr>
          <a:lstStyle/>
          <a:p>
            <a:r>
              <a:rPr lang="en-US" altLang="zh-CN" sz="1400" b="1"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rPr>
              <a:t>2000</a:t>
            </a:r>
            <a:r>
              <a:rPr lang="zh-CN" altLang="en-US" sz="1400" b="1"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rPr>
              <a:t>年代初</a:t>
            </a:r>
            <a:endParaRPr lang="zh-CN" altLang="en-US" sz="1400" b="1"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7" name="文本框 6"/>
          <p:cNvSpPr txBox="1"/>
          <p:nvPr/>
        </p:nvSpPr>
        <p:spPr>
          <a:xfrm>
            <a:off x="3009627" y="4094531"/>
            <a:ext cx="2072850" cy="1450975"/>
          </a:xfrm>
          <a:prstGeom prst="rect">
            <a:avLst/>
          </a:prstGeom>
          <a:noFill/>
        </p:spPr>
        <p:txBody>
          <a:bodyPr wrap="square" rtlCol="0">
            <a:spAutoFit/>
          </a:bodyPr>
          <a:lstStyle/>
          <a:p>
            <a:pPr>
              <a:lnSpc>
                <a:spcPct val="150000"/>
              </a:lnSpc>
            </a:pPr>
            <a:r>
              <a:rPr lang="zh-CN" altLang="en-US" sz="1200"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rPr>
              <a:t>金融工程课程开始逐渐扩展，引入更多先进的金融理论和技术，包括金融建模、期权定价、风险管理和量化方法等</a:t>
            </a:r>
            <a:endParaRPr lang="zh-CN" altLang="en-US" sz="1200"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8" name="文本框 7"/>
          <p:cNvSpPr txBox="1"/>
          <p:nvPr/>
        </p:nvSpPr>
        <p:spPr>
          <a:xfrm>
            <a:off x="5106678" y="2359853"/>
            <a:ext cx="1663445" cy="307777"/>
          </a:xfrm>
          <a:prstGeom prst="rect">
            <a:avLst/>
          </a:prstGeom>
          <a:noFill/>
        </p:spPr>
        <p:txBody>
          <a:bodyPr wrap="square" rtlCol="0">
            <a:spAutoFit/>
          </a:bodyPr>
          <a:lstStyle/>
          <a:p>
            <a:r>
              <a:rPr lang="en-US" altLang="zh-CN" sz="1400" b="1"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rPr>
              <a:t>2008</a:t>
            </a:r>
            <a:r>
              <a:rPr lang="zh-CN" altLang="en-US" sz="1400" b="1"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rPr>
              <a:t>金融危机后</a:t>
            </a:r>
            <a:endParaRPr lang="zh-CN" altLang="en-US" sz="1400" b="1"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11" name="文本框 10"/>
          <p:cNvSpPr txBox="1"/>
          <p:nvPr/>
        </p:nvSpPr>
        <p:spPr>
          <a:xfrm>
            <a:off x="5121150" y="2583169"/>
            <a:ext cx="2596811" cy="896977"/>
          </a:xfrm>
          <a:prstGeom prst="rect">
            <a:avLst/>
          </a:prstGeom>
          <a:noFill/>
        </p:spPr>
        <p:txBody>
          <a:bodyPr wrap="square" rtlCol="0">
            <a:spAutoFit/>
          </a:bodyPr>
          <a:lstStyle/>
          <a:p>
            <a:pPr>
              <a:lnSpc>
                <a:spcPct val="150000"/>
              </a:lnSpc>
            </a:pPr>
            <a:r>
              <a:rPr lang="zh-CN" altLang="en-US" sz="1200"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rPr>
              <a:t>金融危机的冲击促使对金融工程课程的深入研究，强调风险管理的重要性</a:t>
            </a:r>
            <a:endParaRPr lang="zh-CN" altLang="en-US" sz="1200"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pic>
        <p:nvPicPr>
          <p:cNvPr id="13" name="Picture 4" descr="金融危机 的图像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5512" y="2269795"/>
            <a:ext cx="1744375" cy="12048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4" name="文本框 13"/>
          <p:cNvSpPr txBox="1"/>
          <p:nvPr/>
        </p:nvSpPr>
        <p:spPr>
          <a:xfrm>
            <a:off x="6941053" y="3813575"/>
            <a:ext cx="1102283" cy="307777"/>
          </a:xfrm>
          <a:prstGeom prst="rect">
            <a:avLst/>
          </a:prstGeom>
          <a:noFill/>
        </p:spPr>
        <p:txBody>
          <a:bodyPr wrap="square" rtlCol="0">
            <a:spAutoFit/>
          </a:bodyPr>
          <a:lstStyle/>
          <a:p>
            <a:r>
              <a:rPr lang="en-US" altLang="zh-CN" sz="1400" b="1"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rPr>
              <a:t>2010</a:t>
            </a:r>
            <a:r>
              <a:rPr lang="zh-CN" altLang="en-US" sz="1400" b="1"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rPr>
              <a:t>年代</a:t>
            </a:r>
            <a:endParaRPr lang="zh-CN" altLang="en-US" sz="1400" b="1"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15" name="文本框 14"/>
          <p:cNvSpPr txBox="1"/>
          <p:nvPr/>
        </p:nvSpPr>
        <p:spPr>
          <a:xfrm>
            <a:off x="6669561" y="4062395"/>
            <a:ext cx="2072850" cy="1173976"/>
          </a:xfrm>
          <a:prstGeom prst="rect">
            <a:avLst/>
          </a:prstGeom>
          <a:noFill/>
        </p:spPr>
        <p:txBody>
          <a:bodyPr wrap="square" rtlCol="0">
            <a:spAutoFit/>
          </a:bodyPr>
          <a:lstStyle/>
          <a:p>
            <a:pPr>
              <a:lnSpc>
                <a:spcPct val="150000"/>
              </a:lnSpc>
            </a:pPr>
            <a:r>
              <a:rPr lang="zh-CN" altLang="en-US" sz="1200"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rPr>
              <a:t>金融市场逐渐复杂化，金融工程课程逐渐多元化，包括量化投资、金融科技、金融工程实践等更专业化的方向</a:t>
            </a:r>
            <a:endParaRPr lang="zh-CN" altLang="en-US" sz="1200"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17" name="文本框 16"/>
          <p:cNvSpPr txBox="1"/>
          <p:nvPr/>
        </p:nvSpPr>
        <p:spPr>
          <a:xfrm>
            <a:off x="8827769" y="2295922"/>
            <a:ext cx="1098138" cy="307777"/>
          </a:xfrm>
          <a:prstGeom prst="rect">
            <a:avLst/>
          </a:prstGeom>
          <a:noFill/>
        </p:spPr>
        <p:txBody>
          <a:bodyPr wrap="square" rtlCol="0">
            <a:spAutoFit/>
          </a:bodyPr>
          <a:lstStyle/>
          <a:p>
            <a:r>
              <a:rPr lang="en-US" altLang="zh-CN" sz="1400" b="1"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rPr>
              <a:t>2015</a:t>
            </a:r>
            <a:r>
              <a:rPr lang="zh-CN" altLang="en-US" sz="1400" b="1"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rPr>
              <a:t>年后</a:t>
            </a:r>
            <a:endParaRPr lang="zh-CN" altLang="en-US" sz="1400" b="1"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18" name="文本框 17"/>
          <p:cNvSpPr txBox="1"/>
          <p:nvPr/>
        </p:nvSpPr>
        <p:spPr>
          <a:xfrm>
            <a:off x="8740542" y="2481807"/>
            <a:ext cx="2967259" cy="1173976"/>
          </a:xfrm>
          <a:prstGeom prst="rect">
            <a:avLst/>
          </a:prstGeom>
          <a:noFill/>
        </p:spPr>
        <p:txBody>
          <a:bodyPr wrap="square" rtlCol="0">
            <a:spAutoFit/>
          </a:bodyPr>
          <a:lstStyle/>
          <a:p>
            <a:pPr>
              <a:lnSpc>
                <a:spcPct val="150000"/>
              </a:lnSpc>
            </a:pPr>
            <a:r>
              <a:rPr lang="zh-CN" altLang="en-US" sz="1200"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rPr>
              <a:t>金融工程领域发展迅速，引入更多金融工程硕士和金融工程博士等专业学位项目</a:t>
            </a:r>
            <a:r>
              <a:rPr lang="en-US" altLang="zh-CN" sz="1200"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rPr>
              <a:t>,</a:t>
            </a:r>
            <a:r>
              <a:rPr lang="zh-CN" altLang="en-US" sz="1200"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rPr>
              <a:t>包括高级数学建模、高频交易等，除此之外，社会责任和伦理问题也逐渐得到关注</a:t>
            </a:r>
            <a:endParaRPr lang="zh-CN" altLang="en-US" sz="1200" dirty="0">
              <a:solidFill>
                <a:schemeClr val="tx1">
                  <a:lumMod val="85000"/>
                  <a:lumOff val="15000"/>
                </a:schemeClr>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cxnSp>
        <p:nvCxnSpPr>
          <p:cNvPr id="19" name="直接连接符 18"/>
          <p:cNvCxnSpPr/>
          <p:nvPr/>
        </p:nvCxnSpPr>
        <p:spPr>
          <a:xfrm flipH="1" flipV="1">
            <a:off x="2733058" y="3699376"/>
            <a:ext cx="15162" cy="2164715"/>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rot="5400000">
            <a:off x="573837" y="3579812"/>
            <a:ext cx="163830" cy="16383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椭圆 21"/>
          <p:cNvSpPr/>
          <p:nvPr/>
        </p:nvSpPr>
        <p:spPr>
          <a:xfrm rot="5400000">
            <a:off x="989272" y="3582137"/>
            <a:ext cx="163830" cy="16383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椭圆 22"/>
          <p:cNvSpPr/>
          <p:nvPr/>
        </p:nvSpPr>
        <p:spPr>
          <a:xfrm rot="5400000">
            <a:off x="4889341" y="3600878"/>
            <a:ext cx="163830" cy="16383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椭圆 23"/>
          <p:cNvSpPr/>
          <p:nvPr/>
        </p:nvSpPr>
        <p:spPr>
          <a:xfrm rot="5400000">
            <a:off x="6522109" y="3619001"/>
            <a:ext cx="163830" cy="16383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25" name="直接连接符 24"/>
          <p:cNvCxnSpPr/>
          <p:nvPr/>
        </p:nvCxnSpPr>
        <p:spPr>
          <a:xfrm flipH="1" flipV="1">
            <a:off x="6596443" y="3690301"/>
            <a:ext cx="15162" cy="2164715"/>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flipV="1">
            <a:off x="1057296" y="2381787"/>
            <a:ext cx="4741" cy="1176899"/>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flipV="1">
            <a:off x="4966515" y="2373093"/>
            <a:ext cx="4741" cy="1176899"/>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rot="5400000">
            <a:off x="8582836" y="3639313"/>
            <a:ext cx="163830" cy="16383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1" name="Picture 2" descr="高频交易 的图像结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71859" y="3859282"/>
            <a:ext cx="2333877" cy="162537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hink-cell data - do not delete"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 name="think-cell 幻灯片" r:id="rId2" imgW="5080" imgH="5080" progId="TCLayout.ActiveDocument.1">
                  <p:embed/>
                </p:oleObj>
              </mc:Choice>
              <mc:Fallback>
                <p:oleObj name="think-cell 幻灯片" r:id="rId2" imgW="5080" imgH="5080" progId="TCLayout.ActiveDocument.1">
                  <p:embed/>
                  <p:pic>
                    <p:nvPicPr>
                      <p:cNvPr id="0" name="图片 2"/>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10" name="灯片编号占位符 9"/>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4" name="标题 3"/>
          <p:cNvSpPr>
            <a:spLocks noGrp="1"/>
          </p:cNvSpPr>
          <p:nvPr>
            <p:ph type="title"/>
          </p:nvPr>
        </p:nvSpPr>
        <p:spPr/>
        <p:txBody>
          <a:bodyPr vert="horz">
            <a:normAutofit fontScale="90000"/>
          </a:bodyPr>
          <a:lstStyle/>
          <a:p>
            <a:r>
              <a:rPr lang="zh-CN" altLang="en-US" sz="2200" spc="600" dirty="0">
                <a:solidFill>
                  <a:srgbClr val="9A0001"/>
                </a:solidFill>
                <a:latin typeface="华文楷体" panose="02010600040101010101" pitchFamily="2" charset="-122"/>
                <a:ea typeface="华文楷体" panose="02010600040101010101" pitchFamily="2" charset="-122"/>
                <a:sym typeface="Arial" panose="020B0604020202020204" pitchFamily="34" charset="0"/>
              </a:rPr>
              <a:t>金融工程课程体系的建立与变迁</a:t>
            </a:r>
            <a:br>
              <a:rPr lang="en-US" altLang="zh-CN" sz="1800" dirty="0">
                <a:latin typeface="华文楷体" panose="02010600040101010101" pitchFamily="2" charset="-122"/>
                <a:ea typeface="华文楷体" panose="02010600040101010101" pitchFamily="2" charset="-122"/>
                <a:sym typeface="Arial" panose="020B0604020202020204" pitchFamily="34" charset="0"/>
              </a:rPr>
            </a:br>
            <a:r>
              <a:rPr lang="zh-CN" altLang="en-US" sz="1800" dirty="0">
                <a:latin typeface="华文楷体" panose="02010600040101010101" pitchFamily="2" charset="-122"/>
                <a:ea typeface="华文楷体" panose="02010600040101010101" pitchFamily="2" charset="-122"/>
                <a:sym typeface="Arial" panose="020B0604020202020204" pitchFamily="34" charset="0"/>
              </a:rPr>
              <a:t>共同的趋势和特点</a:t>
            </a:r>
            <a:endParaRPr lang="zh-CN" altLang="en-US" sz="1800" dirty="0">
              <a:sym typeface="Arial" panose="020B0604020202020204" pitchFamily="34" charset="0"/>
            </a:endParaRPr>
          </a:p>
        </p:txBody>
      </p:sp>
      <p:sp>
        <p:nvSpPr>
          <p:cNvPr id="13" name="图片占位符 12"/>
          <p:cNvSpPr>
            <a:spLocks noGrp="1"/>
          </p:cNvSpPr>
          <p:nvPr>
            <p:ph type="pic" sz="quarter" idx="11"/>
          </p:nvPr>
        </p:nvSpPr>
        <p:spPr>
          <a:xfrm>
            <a:off x="4450630" y="1828075"/>
            <a:ext cx="3287111" cy="3287111"/>
          </a:xfrm>
        </p:spPr>
      </p:sp>
      <p:pic>
        <p:nvPicPr>
          <p:cNvPr id="40" name="图片 39"/>
          <p:cNvPicPr>
            <a:picLocks noChangeAspect="1"/>
          </p:cNvPicPr>
          <p:nvPr/>
        </p:nvPicPr>
        <p:blipFill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52000"/>
                    </a14:imgEffect>
                  </a14:imgLayer>
                </a14:imgProps>
              </a:ext>
            </a:extLst>
          </a:blip>
          <a:srcRect l="26874" r="41012"/>
          <a:stretch>
            <a:fillRect/>
          </a:stretch>
        </p:blipFill>
        <p:spPr>
          <a:xfrm>
            <a:off x="4450629" y="1828074"/>
            <a:ext cx="3287111" cy="3287111"/>
          </a:xfrm>
          <a:prstGeom prst="ellipse">
            <a:avLst/>
          </a:prstGeom>
        </p:spPr>
      </p:pic>
      <p:grpSp>
        <p:nvGrpSpPr>
          <p:cNvPr id="66" name="Group 16"/>
          <p:cNvGrpSpPr/>
          <p:nvPr/>
        </p:nvGrpSpPr>
        <p:grpSpPr>
          <a:xfrm>
            <a:off x="3924035" y="1665564"/>
            <a:ext cx="4343929" cy="3606803"/>
            <a:chOff x="4239876" y="2101590"/>
            <a:chExt cx="3686848" cy="3061220"/>
          </a:xfrm>
        </p:grpSpPr>
        <p:sp>
          <p:nvSpPr>
            <p:cNvPr id="67" name="椭圆 66"/>
            <p:cNvSpPr/>
            <p:nvPr/>
          </p:nvSpPr>
          <p:spPr>
            <a:xfrm>
              <a:off x="4239876" y="2101590"/>
              <a:ext cx="1025939" cy="1025939"/>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椭圆 67"/>
            <p:cNvSpPr/>
            <p:nvPr/>
          </p:nvSpPr>
          <p:spPr>
            <a:xfrm>
              <a:off x="6900785" y="2101590"/>
              <a:ext cx="1025939" cy="1025939"/>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椭圆 68"/>
            <p:cNvSpPr/>
            <p:nvPr/>
          </p:nvSpPr>
          <p:spPr>
            <a:xfrm>
              <a:off x="4239876" y="4136871"/>
              <a:ext cx="1025939" cy="1025939"/>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椭圆 69"/>
            <p:cNvSpPr/>
            <p:nvPr/>
          </p:nvSpPr>
          <p:spPr>
            <a:xfrm>
              <a:off x="6900785" y="4179047"/>
              <a:ext cx="983763" cy="983763"/>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108"/>
            <p:cNvSpPr>
              <a:spLocks noChangeArrowheads="1"/>
            </p:cNvSpPr>
            <p:nvPr/>
          </p:nvSpPr>
          <p:spPr bwMode="auto">
            <a:xfrm>
              <a:off x="4542372" y="4510141"/>
              <a:ext cx="420947" cy="279397"/>
            </a:xfrm>
            <a:custGeom>
              <a:avLst/>
              <a:gdLst>
                <a:gd name="T0" fmla="*/ 278945 h 440259"/>
                <a:gd name="T1" fmla="*/ 278945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88862 h 440259"/>
                <a:gd name="T47" fmla="*/ 88862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88862 h 440259"/>
                <a:gd name="T59" fmla="*/ 88862 h 440259"/>
                <a:gd name="T60" fmla="*/ 278945 h 440259"/>
                <a:gd name="T61" fmla="*/ 278945 h 440259"/>
                <a:gd name="T62" fmla="*/ 278945 h 440259"/>
                <a:gd name="T63"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2" h="533">
                  <a:moveTo>
                    <a:pt x="802" y="11"/>
                  </a:moveTo>
                  <a:cubicBezTo>
                    <a:pt x="802" y="11"/>
                    <a:pt x="802" y="11"/>
                    <a:pt x="802" y="11"/>
                  </a:cubicBezTo>
                  <a:cubicBezTo>
                    <a:pt x="801" y="9"/>
                    <a:pt x="801" y="8"/>
                    <a:pt x="800" y="6"/>
                  </a:cubicBezTo>
                  <a:cubicBezTo>
                    <a:pt x="800" y="6"/>
                    <a:pt x="800" y="6"/>
                    <a:pt x="800" y="6"/>
                  </a:cubicBezTo>
                  <a:cubicBezTo>
                    <a:pt x="800" y="6"/>
                    <a:pt x="800" y="6"/>
                    <a:pt x="800" y="6"/>
                  </a:cubicBezTo>
                  <a:cubicBezTo>
                    <a:pt x="799" y="5"/>
                    <a:pt x="798" y="4"/>
                    <a:pt x="797" y="3"/>
                  </a:cubicBezTo>
                  <a:cubicBezTo>
                    <a:pt x="796" y="3"/>
                    <a:pt x="796" y="2"/>
                    <a:pt x="796" y="2"/>
                  </a:cubicBezTo>
                  <a:cubicBezTo>
                    <a:pt x="795" y="2"/>
                    <a:pt x="794" y="1"/>
                    <a:pt x="793" y="1"/>
                  </a:cubicBezTo>
                  <a:cubicBezTo>
                    <a:pt x="792" y="0"/>
                    <a:pt x="791" y="0"/>
                    <a:pt x="791" y="0"/>
                  </a:cubicBezTo>
                  <a:cubicBezTo>
                    <a:pt x="790" y="0"/>
                    <a:pt x="789" y="0"/>
                    <a:pt x="789" y="0"/>
                  </a:cubicBezTo>
                  <a:lnTo>
                    <a:pt x="789" y="0"/>
                  </a:lnTo>
                  <a:cubicBezTo>
                    <a:pt x="788" y="0"/>
                    <a:pt x="788" y="0"/>
                    <a:pt x="787" y="0"/>
                  </a:cubicBezTo>
                  <a:cubicBezTo>
                    <a:pt x="787" y="0"/>
                    <a:pt x="787" y="0"/>
                    <a:pt x="787" y="0"/>
                  </a:cubicBezTo>
                  <a:cubicBezTo>
                    <a:pt x="787" y="0"/>
                    <a:pt x="787" y="0"/>
                    <a:pt x="787" y="0"/>
                  </a:cubicBezTo>
                  <a:cubicBezTo>
                    <a:pt x="786" y="0"/>
                    <a:pt x="786" y="0"/>
                    <a:pt x="786" y="0"/>
                  </a:cubicBezTo>
                  <a:lnTo>
                    <a:pt x="12" y="160"/>
                  </a:lnTo>
                  <a:cubicBezTo>
                    <a:pt x="6" y="161"/>
                    <a:pt x="2" y="166"/>
                    <a:pt x="1" y="171"/>
                  </a:cubicBezTo>
                  <a:cubicBezTo>
                    <a:pt x="0" y="177"/>
                    <a:pt x="3" y="182"/>
                    <a:pt x="8" y="185"/>
                  </a:cubicBezTo>
                  <a:lnTo>
                    <a:pt x="230" y="302"/>
                  </a:lnTo>
                  <a:lnTo>
                    <a:pt x="269" y="518"/>
                  </a:lnTo>
                  <a:cubicBezTo>
                    <a:pt x="269" y="518"/>
                    <a:pt x="269" y="518"/>
                    <a:pt x="269" y="518"/>
                  </a:cubicBezTo>
                  <a:cubicBezTo>
                    <a:pt x="269" y="519"/>
                    <a:pt x="269" y="520"/>
                    <a:pt x="269" y="521"/>
                  </a:cubicBezTo>
                  <a:cubicBezTo>
                    <a:pt x="269" y="522"/>
                    <a:pt x="269" y="523"/>
                    <a:pt x="269" y="523"/>
                  </a:cubicBezTo>
                  <a:cubicBezTo>
                    <a:pt x="269" y="524"/>
                    <a:pt x="270" y="525"/>
                    <a:pt x="270" y="527"/>
                  </a:cubicBezTo>
                  <a:cubicBezTo>
                    <a:pt x="271" y="527"/>
                    <a:pt x="271" y="527"/>
                    <a:pt x="271" y="527"/>
                  </a:cubicBezTo>
                  <a:cubicBezTo>
                    <a:pt x="271" y="527"/>
                    <a:pt x="271" y="527"/>
                    <a:pt x="271" y="527"/>
                  </a:cubicBezTo>
                  <a:cubicBezTo>
                    <a:pt x="271" y="528"/>
                    <a:pt x="271" y="528"/>
                    <a:pt x="272" y="528"/>
                  </a:cubicBezTo>
                  <a:cubicBezTo>
                    <a:pt x="272" y="529"/>
                    <a:pt x="273" y="530"/>
                    <a:pt x="274" y="530"/>
                  </a:cubicBezTo>
                  <a:cubicBezTo>
                    <a:pt x="274" y="530"/>
                    <a:pt x="274" y="530"/>
                    <a:pt x="274" y="531"/>
                  </a:cubicBezTo>
                  <a:cubicBezTo>
                    <a:pt x="274" y="531"/>
                    <a:pt x="274" y="531"/>
                    <a:pt x="275" y="531"/>
                  </a:cubicBezTo>
                  <a:cubicBezTo>
                    <a:pt x="275" y="531"/>
                    <a:pt x="276" y="532"/>
                    <a:pt x="277" y="532"/>
                  </a:cubicBezTo>
                  <a:cubicBezTo>
                    <a:pt x="277" y="532"/>
                    <a:pt x="278" y="533"/>
                    <a:pt x="278" y="533"/>
                  </a:cubicBezTo>
                  <a:cubicBezTo>
                    <a:pt x="279" y="533"/>
                    <a:pt x="281" y="533"/>
                    <a:pt x="282" y="533"/>
                  </a:cubicBezTo>
                  <a:lnTo>
                    <a:pt x="282" y="533"/>
                  </a:lnTo>
                  <a:lnTo>
                    <a:pt x="282" y="533"/>
                  </a:lnTo>
                  <a:lnTo>
                    <a:pt x="282" y="533"/>
                  </a:lnTo>
                  <a:cubicBezTo>
                    <a:pt x="282" y="533"/>
                    <a:pt x="282" y="533"/>
                    <a:pt x="282" y="533"/>
                  </a:cubicBezTo>
                  <a:cubicBezTo>
                    <a:pt x="282" y="533"/>
                    <a:pt x="282" y="533"/>
                    <a:pt x="283" y="533"/>
                  </a:cubicBezTo>
                  <a:cubicBezTo>
                    <a:pt x="286" y="533"/>
                    <a:pt x="290" y="532"/>
                    <a:pt x="292" y="529"/>
                  </a:cubicBezTo>
                  <a:lnTo>
                    <a:pt x="440" y="431"/>
                  </a:lnTo>
                  <a:lnTo>
                    <a:pt x="595" y="531"/>
                  </a:lnTo>
                  <a:cubicBezTo>
                    <a:pt x="597" y="532"/>
                    <a:pt x="599" y="533"/>
                    <a:pt x="602" y="533"/>
                  </a:cubicBezTo>
                  <a:cubicBezTo>
                    <a:pt x="603" y="533"/>
                    <a:pt x="605" y="533"/>
                    <a:pt x="606" y="533"/>
                  </a:cubicBezTo>
                  <a:cubicBezTo>
                    <a:pt x="610" y="531"/>
                    <a:pt x="613" y="528"/>
                    <a:pt x="614" y="524"/>
                  </a:cubicBezTo>
                  <a:lnTo>
                    <a:pt x="800" y="20"/>
                  </a:lnTo>
                  <a:cubicBezTo>
                    <a:pt x="801" y="18"/>
                    <a:pt x="802" y="16"/>
                    <a:pt x="802" y="13"/>
                  </a:cubicBezTo>
                  <a:cubicBezTo>
                    <a:pt x="802" y="12"/>
                    <a:pt x="802" y="12"/>
                    <a:pt x="802" y="11"/>
                  </a:cubicBezTo>
                  <a:close/>
                  <a:moveTo>
                    <a:pt x="647" y="101"/>
                  </a:moveTo>
                  <a:lnTo>
                    <a:pt x="327" y="336"/>
                  </a:lnTo>
                  <a:cubicBezTo>
                    <a:pt x="327" y="336"/>
                    <a:pt x="326" y="337"/>
                    <a:pt x="326" y="337"/>
                  </a:cubicBezTo>
                  <a:cubicBezTo>
                    <a:pt x="326" y="337"/>
                    <a:pt x="326" y="337"/>
                    <a:pt x="325" y="338"/>
                  </a:cubicBezTo>
                  <a:cubicBezTo>
                    <a:pt x="325" y="338"/>
                    <a:pt x="325" y="338"/>
                    <a:pt x="325" y="339"/>
                  </a:cubicBezTo>
                  <a:cubicBezTo>
                    <a:pt x="324" y="339"/>
                    <a:pt x="324" y="339"/>
                    <a:pt x="324" y="340"/>
                  </a:cubicBezTo>
                  <a:cubicBezTo>
                    <a:pt x="323" y="340"/>
                    <a:pt x="323" y="341"/>
                    <a:pt x="323" y="342"/>
                  </a:cubicBezTo>
                  <a:cubicBezTo>
                    <a:pt x="323" y="342"/>
                    <a:pt x="323" y="342"/>
                    <a:pt x="323" y="343"/>
                  </a:cubicBezTo>
                  <a:cubicBezTo>
                    <a:pt x="323" y="343"/>
                    <a:pt x="322" y="343"/>
                    <a:pt x="322" y="343"/>
                  </a:cubicBezTo>
                  <a:lnTo>
                    <a:pt x="286" y="462"/>
                  </a:lnTo>
                  <a:lnTo>
                    <a:pt x="257" y="301"/>
                  </a:lnTo>
                  <a:lnTo>
                    <a:pt x="647" y="101"/>
                  </a:lnTo>
                  <a:close/>
                  <a:moveTo>
                    <a:pt x="306" y="487"/>
                  </a:moveTo>
                  <a:lnTo>
                    <a:pt x="343" y="367"/>
                  </a:lnTo>
                  <a:lnTo>
                    <a:pt x="399" y="404"/>
                  </a:lnTo>
                  <a:lnTo>
                    <a:pt x="416" y="415"/>
                  </a:lnTo>
                  <a:lnTo>
                    <a:pt x="361" y="451"/>
                  </a:lnTo>
                  <a:lnTo>
                    <a:pt x="306" y="487"/>
                  </a:lnTo>
                  <a:close/>
                </a:path>
              </a:pathLst>
            </a:custGeom>
            <a:solidFill>
              <a:srgbClr val="FFFFFF"/>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20000"/>
                </a:lnSpc>
                <a:defRPr/>
              </a:pP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Freeform 113"/>
            <p:cNvSpPr>
              <a:spLocks noChangeArrowheads="1"/>
            </p:cNvSpPr>
            <p:nvPr/>
          </p:nvSpPr>
          <p:spPr bwMode="auto">
            <a:xfrm>
              <a:off x="7178202" y="4428084"/>
              <a:ext cx="442946" cy="485689"/>
            </a:xfrm>
            <a:custGeom>
              <a:avLst/>
              <a:gdLst>
                <a:gd name="connsiteX0" fmla="*/ 130776 w 510187"/>
                <a:gd name="connsiteY0" fmla="*/ 398252 h 559418"/>
                <a:gd name="connsiteX1" fmla="*/ 180826 w 510187"/>
                <a:gd name="connsiteY1" fmla="*/ 398252 h 559418"/>
                <a:gd name="connsiteX2" fmla="*/ 195356 w 510187"/>
                <a:gd name="connsiteY2" fmla="*/ 420815 h 559418"/>
                <a:gd name="connsiteX3" fmla="*/ 140463 w 510187"/>
                <a:gd name="connsiteY3" fmla="*/ 420815 h 559418"/>
                <a:gd name="connsiteX4" fmla="*/ 48435 w 510187"/>
                <a:gd name="connsiteY4" fmla="*/ 535243 h 559418"/>
                <a:gd name="connsiteX5" fmla="*/ 461752 w 510187"/>
                <a:gd name="connsiteY5" fmla="*/ 535243 h 559418"/>
                <a:gd name="connsiteX6" fmla="*/ 369724 w 510187"/>
                <a:gd name="connsiteY6" fmla="*/ 420815 h 559418"/>
                <a:gd name="connsiteX7" fmla="*/ 316445 w 510187"/>
                <a:gd name="connsiteY7" fmla="*/ 420815 h 559418"/>
                <a:gd name="connsiteX8" fmla="*/ 329361 w 510187"/>
                <a:gd name="connsiteY8" fmla="*/ 398252 h 559418"/>
                <a:gd name="connsiteX9" fmla="*/ 381026 w 510187"/>
                <a:gd name="connsiteY9" fmla="*/ 398252 h 559418"/>
                <a:gd name="connsiteX10" fmla="*/ 510187 w 510187"/>
                <a:gd name="connsiteY10" fmla="*/ 559418 h 559418"/>
                <a:gd name="connsiteX11" fmla="*/ 0 w 510187"/>
                <a:gd name="connsiteY11" fmla="*/ 559418 h 559418"/>
                <a:gd name="connsiteX12" fmla="*/ 254964 w 510187"/>
                <a:gd name="connsiteY12" fmla="*/ 79000 h 559418"/>
                <a:gd name="connsiteX13" fmla="*/ 175836 w 510187"/>
                <a:gd name="connsiteY13" fmla="*/ 159612 h 559418"/>
                <a:gd name="connsiteX14" fmla="*/ 254964 w 510187"/>
                <a:gd name="connsiteY14" fmla="*/ 238611 h 559418"/>
                <a:gd name="connsiteX15" fmla="*/ 335706 w 510187"/>
                <a:gd name="connsiteY15" fmla="*/ 159612 h 559418"/>
                <a:gd name="connsiteX16" fmla="*/ 254964 w 510187"/>
                <a:gd name="connsiteY16" fmla="*/ 79000 h 559418"/>
                <a:gd name="connsiteX17" fmla="*/ 254964 w 510187"/>
                <a:gd name="connsiteY17" fmla="*/ 0 h 559418"/>
                <a:gd name="connsiteX18" fmla="*/ 414834 w 510187"/>
                <a:gd name="connsiteY18" fmla="*/ 159612 h 559418"/>
                <a:gd name="connsiteX19" fmla="*/ 254964 w 510187"/>
                <a:gd name="connsiteY19" fmla="*/ 478835 h 559418"/>
                <a:gd name="connsiteX20" fmla="*/ 95093 w 510187"/>
                <a:gd name="connsiteY20" fmla="*/ 159612 h 559418"/>
                <a:gd name="connsiteX21" fmla="*/ 254964 w 510187"/>
                <a:gd name="connsiteY21" fmla="*/ 0 h 55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0187" h="559418">
                  <a:moveTo>
                    <a:pt x="130776" y="398252"/>
                  </a:moveTo>
                  <a:lnTo>
                    <a:pt x="180826" y="398252"/>
                  </a:lnTo>
                  <a:cubicBezTo>
                    <a:pt x="185669" y="404699"/>
                    <a:pt x="190513" y="412757"/>
                    <a:pt x="195356" y="420815"/>
                  </a:cubicBezTo>
                  <a:lnTo>
                    <a:pt x="140463" y="420815"/>
                  </a:lnTo>
                  <a:lnTo>
                    <a:pt x="48435" y="535243"/>
                  </a:lnTo>
                  <a:lnTo>
                    <a:pt x="461752" y="535243"/>
                  </a:lnTo>
                  <a:lnTo>
                    <a:pt x="369724" y="420815"/>
                  </a:lnTo>
                  <a:lnTo>
                    <a:pt x="316445" y="420815"/>
                  </a:lnTo>
                  <a:cubicBezTo>
                    <a:pt x="319674" y="412757"/>
                    <a:pt x="324518" y="404699"/>
                    <a:pt x="329361" y="398252"/>
                  </a:cubicBezTo>
                  <a:lnTo>
                    <a:pt x="381026" y="398252"/>
                  </a:lnTo>
                  <a:lnTo>
                    <a:pt x="510187" y="559418"/>
                  </a:lnTo>
                  <a:lnTo>
                    <a:pt x="0" y="559418"/>
                  </a:lnTo>
                  <a:close/>
                  <a:moveTo>
                    <a:pt x="254964" y="79000"/>
                  </a:moveTo>
                  <a:cubicBezTo>
                    <a:pt x="211363" y="79000"/>
                    <a:pt x="175836" y="116081"/>
                    <a:pt x="175836" y="159612"/>
                  </a:cubicBezTo>
                  <a:cubicBezTo>
                    <a:pt x="175836" y="203142"/>
                    <a:pt x="211363" y="238611"/>
                    <a:pt x="254964" y="238611"/>
                  </a:cubicBezTo>
                  <a:cubicBezTo>
                    <a:pt x="300179" y="238611"/>
                    <a:pt x="335706" y="203142"/>
                    <a:pt x="335706" y="159612"/>
                  </a:cubicBezTo>
                  <a:cubicBezTo>
                    <a:pt x="335706" y="116081"/>
                    <a:pt x="300179" y="79000"/>
                    <a:pt x="254964" y="79000"/>
                  </a:cubicBezTo>
                  <a:close/>
                  <a:moveTo>
                    <a:pt x="254964" y="0"/>
                  </a:moveTo>
                  <a:cubicBezTo>
                    <a:pt x="343781" y="0"/>
                    <a:pt x="414834" y="70939"/>
                    <a:pt x="414834" y="159612"/>
                  </a:cubicBezTo>
                  <a:cubicBezTo>
                    <a:pt x="414834" y="246673"/>
                    <a:pt x="254964" y="478835"/>
                    <a:pt x="254964" y="478835"/>
                  </a:cubicBezTo>
                  <a:cubicBezTo>
                    <a:pt x="254964" y="478835"/>
                    <a:pt x="95093" y="246673"/>
                    <a:pt x="95093" y="159612"/>
                  </a:cubicBezTo>
                  <a:cubicBezTo>
                    <a:pt x="95093" y="70939"/>
                    <a:pt x="167761" y="0"/>
                    <a:pt x="254964" y="0"/>
                  </a:cubicBezTo>
                  <a:close/>
                </a:path>
              </a:pathLst>
            </a:custGeom>
            <a:solidFill>
              <a:srgbClr val="FFFFFF"/>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20000"/>
                </a:lnSpc>
                <a:defRPr/>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115"/>
            <p:cNvSpPr>
              <a:spLocks noChangeArrowheads="1"/>
            </p:cNvSpPr>
            <p:nvPr/>
          </p:nvSpPr>
          <p:spPr bwMode="auto">
            <a:xfrm>
              <a:off x="4566756" y="2444412"/>
              <a:ext cx="372180" cy="370669"/>
            </a:xfrm>
            <a:custGeom>
              <a:avLst/>
              <a:gdLst>
                <a:gd name="connsiteX0" fmla="*/ 0 w 608344"/>
                <a:gd name="connsiteY0" fmla="*/ 537850 h 605875"/>
                <a:gd name="connsiteX1" fmla="*/ 608344 w 608344"/>
                <a:gd name="connsiteY1" fmla="*/ 537850 h 605875"/>
                <a:gd name="connsiteX2" fmla="*/ 608344 w 608344"/>
                <a:gd name="connsiteY2" fmla="*/ 605875 h 605875"/>
                <a:gd name="connsiteX3" fmla="*/ 0 w 608344"/>
                <a:gd name="connsiteY3" fmla="*/ 605875 h 605875"/>
                <a:gd name="connsiteX4" fmla="*/ 25404 w 608344"/>
                <a:gd name="connsiteY4" fmla="*/ 377807 h 605875"/>
                <a:gd name="connsiteX5" fmla="*/ 195114 w 608344"/>
                <a:gd name="connsiteY5" fmla="*/ 377807 h 605875"/>
                <a:gd name="connsiteX6" fmla="*/ 195114 w 608344"/>
                <a:gd name="connsiteY6" fmla="*/ 510258 h 605875"/>
                <a:gd name="connsiteX7" fmla="*/ 25404 w 608344"/>
                <a:gd name="connsiteY7" fmla="*/ 510258 h 605875"/>
                <a:gd name="connsiteX8" fmla="*/ 219317 w 608344"/>
                <a:gd name="connsiteY8" fmla="*/ 262927 h 605875"/>
                <a:gd name="connsiteX9" fmla="*/ 389027 w 608344"/>
                <a:gd name="connsiteY9" fmla="*/ 262927 h 605875"/>
                <a:gd name="connsiteX10" fmla="*/ 389027 w 608344"/>
                <a:gd name="connsiteY10" fmla="*/ 510259 h 605875"/>
                <a:gd name="connsiteX11" fmla="*/ 219317 w 608344"/>
                <a:gd name="connsiteY11" fmla="*/ 510259 h 605875"/>
                <a:gd name="connsiteX12" fmla="*/ 412313 w 608344"/>
                <a:gd name="connsiteY12" fmla="*/ 133369 h 605875"/>
                <a:gd name="connsiteX13" fmla="*/ 582093 w 608344"/>
                <a:gd name="connsiteY13" fmla="*/ 133369 h 605875"/>
                <a:gd name="connsiteX14" fmla="*/ 582093 w 608344"/>
                <a:gd name="connsiteY14" fmla="*/ 510259 h 605875"/>
                <a:gd name="connsiteX15" fmla="*/ 412313 w 608344"/>
                <a:gd name="connsiteY15" fmla="*/ 510259 h 605875"/>
                <a:gd name="connsiteX16" fmla="*/ 463479 w 608344"/>
                <a:gd name="connsiteY16" fmla="*/ 0 h 605875"/>
                <a:gd name="connsiteX17" fmla="*/ 554150 w 608344"/>
                <a:gd name="connsiteY17" fmla="*/ 52977 h 605875"/>
                <a:gd name="connsiteX18" fmla="*/ 462928 w 608344"/>
                <a:gd name="connsiteY18" fmla="*/ 104963 h 605875"/>
                <a:gd name="connsiteX19" fmla="*/ 463038 w 608344"/>
                <a:gd name="connsiteY19" fmla="*/ 73574 h 605875"/>
                <a:gd name="connsiteX20" fmla="*/ 360565 w 608344"/>
                <a:gd name="connsiteY20" fmla="*/ 73023 h 605875"/>
                <a:gd name="connsiteX21" fmla="*/ 359462 w 608344"/>
                <a:gd name="connsiteY21" fmla="*/ 192195 h 605875"/>
                <a:gd name="connsiteX22" fmla="*/ 183305 w 608344"/>
                <a:gd name="connsiteY22" fmla="*/ 192195 h 605875"/>
                <a:gd name="connsiteX23" fmla="*/ 183305 w 608344"/>
                <a:gd name="connsiteY23" fmla="*/ 320508 h 605875"/>
                <a:gd name="connsiteX24" fmla="*/ 51160 w 608344"/>
                <a:gd name="connsiteY24" fmla="*/ 320508 h 605875"/>
                <a:gd name="connsiteX25" fmla="*/ 51160 w 608344"/>
                <a:gd name="connsiteY25" fmla="*/ 278435 h 605875"/>
                <a:gd name="connsiteX26" fmla="*/ 141058 w 608344"/>
                <a:gd name="connsiteY26" fmla="*/ 278435 h 605875"/>
                <a:gd name="connsiteX27" fmla="*/ 141058 w 608344"/>
                <a:gd name="connsiteY27" fmla="*/ 150121 h 605875"/>
                <a:gd name="connsiteX28" fmla="*/ 317656 w 608344"/>
                <a:gd name="connsiteY28" fmla="*/ 150121 h 605875"/>
                <a:gd name="connsiteX29" fmla="*/ 318760 w 608344"/>
                <a:gd name="connsiteY29" fmla="*/ 30729 h 605875"/>
                <a:gd name="connsiteX30" fmla="*/ 463259 w 608344"/>
                <a:gd name="connsiteY30" fmla="*/ 31500 h 60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8344" h="605875">
                  <a:moveTo>
                    <a:pt x="0" y="537850"/>
                  </a:moveTo>
                  <a:lnTo>
                    <a:pt x="608344" y="537850"/>
                  </a:lnTo>
                  <a:lnTo>
                    <a:pt x="608344" y="605875"/>
                  </a:lnTo>
                  <a:lnTo>
                    <a:pt x="0" y="605875"/>
                  </a:lnTo>
                  <a:close/>
                  <a:moveTo>
                    <a:pt x="25404" y="377807"/>
                  </a:moveTo>
                  <a:lnTo>
                    <a:pt x="195114" y="377807"/>
                  </a:lnTo>
                  <a:lnTo>
                    <a:pt x="195114" y="510258"/>
                  </a:lnTo>
                  <a:lnTo>
                    <a:pt x="25404" y="510258"/>
                  </a:lnTo>
                  <a:close/>
                  <a:moveTo>
                    <a:pt x="219317" y="262927"/>
                  </a:moveTo>
                  <a:lnTo>
                    <a:pt x="389027" y="262927"/>
                  </a:lnTo>
                  <a:lnTo>
                    <a:pt x="389027" y="510259"/>
                  </a:lnTo>
                  <a:lnTo>
                    <a:pt x="219317" y="510259"/>
                  </a:lnTo>
                  <a:close/>
                  <a:moveTo>
                    <a:pt x="412313" y="133369"/>
                  </a:moveTo>
                  <a:lnTo>
                    <a:pt x="582093" y="133369"/>
                  </a:lnTo>
                  <a:lnTo>
                    <a:pt x="582093" y="510259"/>
                  </a:lnTo>
                  <a:lnTo>
                    <a:pt x="412313" y="510259"/>
                  </a:lnTo>
                  <a:close/>
                  <a:moveTo>
                    <a:pt x="463479" y="0"/>
                  </a:moveTo>
                  <a:lnTo>
                    <a:pt x="554150" y="52977"/>
                  </a:lnTo>
                  <a:lnTo>
                    <a:pt x="462928" y="104963"/>
                  </a:lnTo>
                  <a:lnTo>
                    <a:pt x="463038" y="73574"/>
                  </a:lnTo>
                  <a:lnTo>
                    <a:pt x="360565" y="73023"/>
                  </a:lnTo>
                  <a:lnTo>
                    <a:pt x="359462" y="192195"/>
                  </a:lnTo>
                  <a:lnTo>
                    <a:pt x="183305" y="192195"/>
                  </a:lnTo>
                  <a:lnTo>
                    <a:pt x="183305" y="320508"/>
                  </a:lnTo>
                  <a:lnTo>
                    <a:pt x="51160" y="320508"/>
                  </a:lnTo>
                  <a:lnTo>
                    <a:pt x="51160" y="278435"/>
                  </a:lnTo>
                  <a:lnTo>
                    <a:pt x="141058" y="278435"/>
                  </a:lnTo>
                  <a:lnTo>
                    <a:pt x="141058" y="150121"/>
                  </a:lnTo>
                  <a:lnTo>
                    <a:pt x="317656" y="150121"/>
                  </a:lnTo>
                  <a:lnTo>
                    <a:pt x="318760" y="30729"/>
                  </a:lnTo>
                  <a:lnTo>
                    <a:pt x="463259" y="31500"/>
                  </a:lnTo>
                  <a:close/>
                </a:path>
              </a:pathLst>
            </a:custGeom>
            <a:solidFill>
              <a:srgbClr val="FFFFFF"/>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20000"/>
                </a:lnSpc>
                <a:defRPr/>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Freeform 5"/>
            <p:cNvSpPr>
              <a:spLocks noChangeArrowheads="1"/>
            </p:cNvSpPr>
            <p:nvPr/>
          </p:nvSpPr>
          <p:spPr bwMode="auto">
            <a:xfrm>
              <a:off x="7195629" y="2455759"/>
              <a:ext cx="394073" cy="317599"/>
            </a:xfrm>
            <a:custGeom>
              <a:avLst/>
              <a:gdLst>
                <a:gd name="connsiteX0" fmla="*/ 50882 w 608344"/>
                <a:gd name="connsiteY0" fmla="*/ 115887 h 490289"/>
                <a:gd name="connsiteX1" fmla="*/ 50882 w 608344"/>
                <a:gd name="connsiteY1" fmla="*/ 201112 h 490289"/>
                <a:gd name="connsiteX2" fmla="*/ 438489 w 608344"/>
                <a:gd name="connsiteY2" fmla="*/ 201112 h 490289"/>
                <a:gd name="connsiteX3" fmla="*/ 438489 w 608344"/>
                <a:gd name="connsiteY3" fmla="*/ 162825 h 490289"/>
                <a:gd name="connsiteX4" fmla="*/ 219567 w 608344"/>
                <a:gd name="connsiteY4" fmla="*/ 162825 h 490289"/>
                <a:gd name="connsiteX5" fmla="*/ 174400 w 608344"/>
                <a:gd name="connsiteY5" fmla="*/ 135399 h 490289"/>
                <a:gd name="connsiteX6" fmla="*/ 165459 w 608344"/>
                <a:gd name="connsiteY6" fmla="*/ 118372 h 490289"/>
                <a:gd name="connsiteX7" fmla="*/ 164260 w 608344"/>
                <a:gd name="connsiteY7" fmla="*/ 115887 h 490289"/>
                <a:gd name="connsiteX8" fmla="*/ 50697 w 608344"/>
                <a:gd name="connsiteY8" fmla="*/ 64991 h 490289"/>
                <a:gd name="connsiteX9" fmla="*/ 164445 w 608344"/>
                <a:gd name="connsiteY9" fmla="*/ 64991 h 490289"/>
                <a:gd name="connsiteX10" fmla="*/ 210718 w 608344"/>
                <a:gd name="connsiteY10" fmla="*/ 94995 h 490289"/>
                <a:gd name="connsiteX11" fmla="*/ 219567 w 608344"/>
                <a:gd name="connsiteY11" fmla="*/ 112022 h 490289"/>
                <a:gd name="connsiteX12" fmla="*/ 438674 w 608344"/>
                <a:gd name="connsiteY12" fmla="*/ 112022 h 490289"/>
                <a:gd name="connsiteX13" fmla="*/ 489371 w 608344"/>
                <a:gd name="connsiteY13" fmla="*/ 162641 h 490289"/>
                <a:gd name="connsiteX14" fmla="*/ 489371 w 608344"/>
                <a:gd name="connsiteY14" fmla="*/ 445560 h 490289"/>
                <a:gd name="connsiteX15" fmla="*/ 444665 w 608344"/>
                <a:gd name="connsiteY15" fmla="*/ 490289 h 490289"/>
                <a:gd name="connsiteX16" fmla="*/ 44798 w 608344"/>
                <a:gd name="connsiteY16" fmla="*/ 490289 h 490289"/>
                <a:gd name="connsiteX17" fmla="*/ 0 w 608344"/>
                <a:gd name="connsiteY17" fmla="*/ 445560 h 490289"/>
                <a:gd name="connsiteX18" fmla="*/ 0 w 608344"/>
                <a:gd name="connsiteY18" fmla="*/ 115611 h 490289"/>
                <a:gd name="connsiteX19" fmla="*/ 50697 w 608344"/>
                <a:gd name="connsiteY19" fmla="*/ 64991 h 490289"/>
                <a:gd name="connsiteX20" fmla="*/ 261904 w 608344"/>
                <a:gd name="connsiteY20" fmla="*/ 0 h 490289"/>
                <a:gd name="connsiteX21" fmla="*/ 519660 w 608344"/>
                <a:gd name="connsiteY21" fmla="*/ 0 h 490289"/>
                <a:gd name="connsiteX22" fmla="*/ 608344 w 608344"/>
                <a:gd name="connsiteY22" fmla="*/ 88635 h 490289"/>
                <a:gd name="connsiteX23" fmla="*/ 608344 w 608344"/>
                <a:gd name="connsiteY23" fmla="*/ 335764 h 490289"/>
                <a:gd name="connsiteX24" fmla="*/ 578107 w 608344"/>
                <a:gd name="connsiteY24" fmla="*/ 365953 h 490289"/>
                <a:gd name="connsiteX25" fmla="*/ 547961 w 608344"/>
                <a:gd name="connsiteY25" fmla="*/ 335764 h 490289"/>
                <a:gd name="connsiteX26" fmla="*/ 547961 w 608344"/>
                <a:gd name="connsiteY26" fmla="*/ 88635 h 490289"/>
                <a:gd name="connsiteX27" fmla="*/ 519660 w 608344"/>
                <a:gd name="connsiteY27" fmla="*/ 60379 h 490289"/>
                <a:gd name="connsiteX28" fmla="*/ 261904 w 608344"/>
                <a:gd name="connsiteY28" fmla="*/ 60379 h 490289"/>
                <a:gd name="connsiteX29" fmla="*/ 231666 w 608344"/>
                <a:gd name="connsiteY29" fmla="*/ 30190 h 490289"/>
                <a:gd name="connsiteX30" fmla="*/ 261904 w 608344"/>
                <a:gd name="connsiteY30" fmla="*/ 0 h 49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8344" h="490289">
                  <a:moveTo>
                    <a:pt x="50882" y="115887"/>
                  </a:moveTo>
                  <a:lnTo>
                    <a:pt x="50882" y="201112"/>
                  </a:lnTo>
                  <a:lnTo>
                    <a:pt x="438489" y="201112"/>
                  </a:lnTo>
                  <a:lnTo>
                    <a:pt x="438489" y="162825"/>
                  </a:lnTo>
                  <a:lnTo>
                    <a:pt x="219567" y="162825"/>
                  </a:lnTo>
                  <a:cubicBezTo>
                    <a:pt x="200578" y="162825"/>
                    <a:pt x="183065" y="152241"/>
                    <a:pt x="174400" y="135399"/>
                  </a:cubicBezTo>
                  <a:lnTo>
                    <a:pt x="165459" y="118372"/>
                  </a:lnTo>
                  <a:cubicBezTo>
                    <a:pt x="165090" y="117544"/>
                    <a:pt x="164629" y="116715"/>
                    <a:pt x="164260" y="115887"/>
                  </a:cubicBezTo>
                  <a:close/>
                  <a:moveTo>
                    <a:pt x="50697" y="64991"/>
                  </a:moveTo>
                  <a:lnTo>
                    <a:pt x="164445" y="64991"/>
                  </a:lnTo>
                  <a:cubicBezTo>
                    <a:pt x="184447" y="64991"/>
                    <a:pt x="202514" y="76772"/>
                    <a:pt x="210718" y="94995"/>
                  </a:cubicBezTo>
                  <a:lnTo>
                    <a:pt x="219567" y="112022"/>
                  </a:lnTo>
                  <a:lnTo>
                    <a:pt x="438674" y="112022"/>
                  </a:lnTo>
                  <a:cubicBezTo>
                    <a:pt x="466696" y="112022"/>
                    <a:pt x="489371" y="134662"/>
                    <a:pt x="489371" y="162641"/>
                  </a:cubicBezTo>
                  <a:lnTo>
                    <a:pt x="489371" y="445560"/>
                  </a:lnTo>
                  <a:cubicBezTo>
                    <a:pt x="489371" y="470225"/>
                    <a:pt x="469369" y="490289"/>
                    <a:pt x="444665" y="490289"/>
                  </a:cubicBezTo>
                  <a:lnTo>
                    <a:pt x="44798" y="490289"/>
                  </a:lnTo>
                  <a:cubicBezTo>
                    <a:pt x="20002" y="490289"/>
                    <a:pt x="0" y="470225"/>
                    <a:pt x="0" y="445560"/>
                  </a:cubicBezTo>
                  <a:lnTo>
                    <a:pt x="0" y="115611"/>
                  </a:lnTo>
                  <a:cubicBezTo>
                    <a:pt x="0" y="87632"/>
                    <a:pt x="22675" y="64991"/>
                    <a:pt x="50697" y="64991"/>
                  </a:cubicBezTo>
                  <a:close/>
                  <a:moveTo>
                    <a:pt x="261904" y="0"/>
                  </a:moveTo>
                  <a:lnTo>
                    <a:pt x="519660" y="0"/>
                  </a:lnTo>
                  <a:cubicBezTo>
                    <a:pt x="568611" y="0"/>
                    <a:pt x="608344" y="39762"/>
                    <a:pt x="608344" y="88635"/>
                  </a:cubicBezTo>
                  <a:lnTo>
                    <a:pt x="608344" y="335764"/>
                  </a:lnTo>
                  <a:cubicBezTo>
                    <a:pt x="608344" y="352423"/>
                    <a:pt x="594885" y="365953"/>
                    <a:pt x="578107" y="365953"/>
                  </a:cubicBezTo>
                  <a:cubicBezTo>
                    <a:pt x="561421" y="365953"/>
                    <a:pt x="547961" y="352423"/>
                    <a:pt x="547961" y="335764"/>
                  </a:cubicBezTo>
                  <a:lnTo>
                    <a:pt x="547961" y="88635"/>
                  </a:lnTo>
                  <a:cubicBezTo>
                    <a:pt x="547961" y="72988"/>
                    <a:pt x="535240" y="60379"/>
                    <a:pt x="519660" y="60379"/>
                  </a:cubicBezTo>
                  <a:lnTo>
                    <a:pt x="261904" y="60379"/>
                  </a:lnTo>
                  <a:cubicBezTo>
                    <a:pt x="245218" y="60379"/>
                    <a:pt x="231666" y="46849"/>
                    <a:pt x="231666" y="30190"/>
                  </a:cubicBezTo>
                  <a:cubicBezTo>
                    <a:pt x="231666" y="13530"/>
                    <a:pt x="245218" y="0"/>
                    <a:pt x="261904" y="0"/>
                  </a:cubicBezTo>
                  <a:close/>
                </a:path>
              </a:pathLst>
            </a:custGeom>
            <a:solidFill>
              <a:srgbClr val="FFFFFF"/>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20000"/>
                </a:lnSpc>
                <a:defRPr/>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6" name="组合 25"/>
          <p:cNvGrpSpPr/>
          <p:nvPr/>
        </p:nvGrpSpPr>
        <p:grpSpPr>
          <a:xfrm>
            <a:off x="8487067" y="1680835"/>
            <a:ext cx="2728517" cy="1238253"/>
            <a:chOff x="7483989" y="3339882"/>
            <a:chExt cx="2728517" cy="1238253"/>
          </a:xfrm>
        </p:grpSpPr>
        <p:sp>
          <p:nvSpPr>
            <p:cNvPr id="27" name="矩形 26"/>
            <p:cNvSpPr/>
            <p:nvPr/>
          </p:nvSpPr>
          <p:spPr>
            <a:xfrm>
              <a:off x="7483989" y="3732519"/>
              <a:ext cx="2728517" cy="845616"/>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65000"/>
                      <a:lumOff val="35000"/>
                    </a:schemeClr>
                  </a:solidFill>
                  <a:latin typeface="华文楷体" panose="02010600040101010101" pitchFamily="2" charset="-122"/>
                  <a:ea typeface="华文楷体" panose="02010600040101010101" pitchFamily="2" charset="-122"/>
                  <a:cs typeface="+mn-ea"/>
                  <a:sym typeface="Arial" panose="020B0604020202020204" pitchFamily="34" charset="0"/>
                </a:rPr>
                <a:t>近年来，金融工程课程更加注重实际操作和案例分析，使学生能够更好地应对真实的金融问题</a:t>
              </a:r>
              <a:endParaRPr lang="zh-CN" altLang="en-US" sz="1400" dirty="0">
                <a:solidFill>
                  <a:schemeClr val="tx1">
                    <a:lumMod val="65000"/>
                    <a:lumOff val="35000"/>
                  </a:schemeClr>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28" name="矩形 27"/>
            <p:cNvSpPr/>
            <p:nvPr/>
          </p:nvSpPr>
          <p:spPr>
            <a:xfrm>
              <a:off x="7483989" y="3339882"/>
              <a:ext cx="2050552" cy="44076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b="1" dirty="0">
                  <a:solidFill>
                    <a:schemeClr val="tx1">
                      <a:lumMod val="65000"/>
                      <a:lumOff val="35000"/>
                    </a:schemeClr>
                  </a:solidFill>
                  <a:latin typeface="华文楷体" panose="02010600040101010101" pitchFamily="2" charset="-122"/>
                  <a:ea typeface="华文楷体" panose="02010600040101010101" pitchFamily="2" charset="-122"/>
                  <a:cs typeface="+mn-ea"/>
                  <a:sym typeface="Arial" panose="020B0604020202020204" pitchFamily="34" charset="0"/>
                </a:rPr>
                <a:t>实践导向</a:t>
              </a:r>
              <a:endParaRPr lang="zh-CN" altLang="en-US" sz="2000" b="1" dirty="0">
                <a:solidFill>
                  <a:schemeClr val="tx1">
                    <a:lumMod val="65000"/>
                    <a:lumOff val="35000"/>
                  </a:schemeClr>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grpSp>
      <p:grpSp>
        <p:nvGrpSpPr>
          <p:cNvPr id="29" name="组合 28"/>
          <p:cNvGrpSpPr/>
          <p:nvPr/>
        </p:nvGrpSpPr>
        <p:grpSpPr>
          <a:xfrm>
            <a:off x="8487067" y="4093090"/>
            <a:ext cx="2728517" cy="1238253"/>
            <a:chOff x="7483989" y="3339882"/>
            <a:chExt cx="2728517" cy="1238253"/>
          </a:xfrm>
        </p:grpSpPr>
        <p:sp>
          <p:nvSpPr>
            <p:cNvPr id="30" name="矩形 29"/>
            <p:cNvSpPr/>
            <p:nvPr/>
          </p:nvSpPr>
          <p:spPr>
            <a:xfrm>
              <a:off x="7483989" y="3732519"/>
              <a:ext cx="2728517" cy="845616"/>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65000"/>
                      <a:lumOff val="35000"/>
                    </a:schemeClr>
                  </a:solidFill>
                  <a:latin typeface="华文楷体" panose="02010600040101010101" pitchFamily="2" charset="-122"/>
                  <a:ea typeface="华文楷体" panose="02010600040101010101" pitchFamily="2" charset="-122"/>
                  <a:cs typeface="+mn-ea"/>
                  <a:sym typeface="Arial" panose="020B0604020202020204" pitchFamily="34" charset="0"/>
                </a:rPr>
                <a:t>金融工程课程不仅注重理论知识，还注重培养学生的综合能力，包括沟通能力、团队协作能力等</a:t>
              </a:r>
              <a:endParaRPr lang="zh-CN" altLang="en-US" sz="1400" dirty="0">
                <a:solidFill>
                  <a:schemeClr val="tx1">
                    <a:lumMod val="65000"/>
                    <a:lumOff val="35000"/>
                  </a:schemeClr>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31" name="矩形 30"/>
            <p:cNvSpPr/>
            <p:nvPr/>
          </p:nvSpPr>
          <p:spPr>
            <a:xfrm>
              <a:off x="7483989" y="3339882"/>
              <a:ext cx="2050552" cy="44076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b="1" dirty="0">
                  <a:solidFill>
                    <a:schemeClr val="tx1">
                      <a:lumMod val="65000"/>
                      <a:lumOff val="35000"/>
                    </a:schemeClr>
                  </a:solidFill>
                  <a:latin typeface="华文楷体" panose="02010600040101010101" pitchFamily="2" charset="-122"/>
                  <a:ea typeface="华文楷体" panose="02010600040101010101" pitchFamily="2" charset="-122"/>
                  <a:cs typeface="+mn-ea"/>
                  <a:sym typeface="Arial" panose="020B0604020202020204" pitchFamily="34" charset="0"/>
                </a:rPr>
                <a:t>综合性培养</a:t>
              </a:r>
              <a:endParaRPr lang="zh-CN" altLang="en-US" sz="2000" b="1" dirty="0">
                <a:solidFill>
                  <a:schemeClr val="tx1">
                    <a:lumMod val="65000"/>
                    <a:lumOff val="35000"/>
                  </a:schemeClr>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grpSp>
      <p:grpSp>
        <p:nvGrpSpPr>
          <p:cNvPr id="32" name="组合 31"/>
          <p:cNvGrpSpPr/>
          <p:nvPr/>
        </p:nvGrpSpPr>
        <p:grpSpPr>
          <a:xfrm>
            <a:off x="993877" y="1680835"/>
            <a:ext cx="2728517" cy="1238253"/>
            <a:chOff x="7483989" y="3339882"/>
            <a:chExt cx="2728517" cy="1238253"/>
          </a:xfrm>
        </p:grpSpPr>
        <p:sp>
          <p:nvSpPr>
            <p:cNvPr id="33" name="矩形 32"/>
            <p:cNvSpPr/>
            <p:nvPr/>
          </p:nvSpPr>
          <p:spPr>
            <a:xfrm>
              <a:off x="7483989" y="3732519"/>
              <a:ext cx="2728517" cy="845616"/>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65000"/>
                      <a:lumOff val="35000"/>
                    </a:schemeClr>
                  </a:solidFill>
                  <a:latin typeface="华文楷体" panose="02010600040101010101" pitchFamily="2" charset="-122"/>
                  <a:ea typeface="华文楷体" panose="02010600040101010101" pitchFamily="2" charset="-122"/>
                  <a:cs typeface="+mn-ea"/>
                  <a:sym typeface="Arial" panose="020B0604020202020204" pitchFamily="34" charset="0"/>
                </a:rPr>
                <a:t>国内外金融工程课程都强调全球金融市场的联系，培养学生具备国际化的视野</a:t>
              </a:r>
              <a:endParaRPr lang="zh-CN" altLang="en-US" sz="1400" dirty="0">
                <a:solidFill>
                  <a:schemeClr val="tx1">
                    <a:lumMod val="65000"/>
                    <a:lumOff val="35000"/>
                  </a:schemeClr>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34" name="矩形 33"/>
            <p:cNvSpPr/>
            <p:nvPr/>
          </p:nvSpPr>
          <p:spPr>
            <a:xfrm>
              <a:off x="7483989" y="3339882"/>
              <a:ext cx="2050552" cy="44076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b="1" dirty="0">
                  <a:solidFill>
                    <a:schemeClr val="tx1">
                      <a:lumMod val="65000"/>
                      <a:lumOff val="35000"/>
                    </a:schemeClr>
                  </a:solidFill>
                  <a:latin typeface="华文楷体" panose="02010600040101010101" pitchFamily="2" charset="-122"/>
                  <a:ea typeface="华文楷体" panose="02010600040101010101" pitchFamily="2" charset="-122"/>
                  <a:cs typeface="+mn-ea"/>
                  <a:sym typeface="Arial" panose="020B0604020202020204" pitchFamily="34" charset="0"/>
                </a:rPr>
                <a:t>全球化视野</a:t>
              </a:r>
              <a:endParaRPr lang="zh-CN" altLang="en-US" sz="2000" b="1" dirty="0">
                <a:solidFill>
                  <a:schemeClr val="tx1">
                    <a:lumMod val="65000"/>
                    <a:lumOff val="35000"/>
                  </a:schemeClr>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grpSp>
      <p:grpSp>
        <p:nvGrpSpPr>
          <p:cNvPr id="35" name="组合 34"/>
          <p:cNvGrpSpPr/>
          <p:nvPr/>
        </p:nvGrpSpPr>
        <p:grpSpPr>
          <a:xfrm>
            <a:off x="993877" y="4093090"/>
            <a:ext cx="2728517" cy="1496785"/>
            <a:chOff x="7483989" y="3339882"/>
            <a:chExt cx="2728517" cy="1496785"/>
          </a:xfrm>
        </p:grpSpPr>
        <p:sp>
          <p:nvSpPr>
            <p:cNvPr id="36" name="矩形 35"/>
            <p:cNvSpPr/>
            <p:nvPr/>
          </p:nvSpPr>
          <p:spPr>
            <a:xfrm>
              <a:off x="7483989" y="3732519"/>
              <a:ext cx="2728517" cy="110414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65000"/>
                      <a:lumOff val="35000"/>
                    </a:schemeClr>
                  </a:solidFill>
                  <a:latin typeface="华文楷体" panose="02010600040101010101" pitchFamily="2" charset="-122"/>
                  <a:ea typeface="华文楷体" panose="02010600040101010101" pitchFamily="2" charset="-122"/>
                  <a:cs typeface="+mn-ea"/>
                  <a:sym typeface="Arial" panose="020B0604020202020204" pitchFamily="34" charset="0"/>
                </a:rPr>
                <a:t>随着科技的发展，金融工程课程逐渐加入计算机科学、人工智能等技术手段，以适应快速变化的金融市场</a:t>
              </a:r>
              <a:endParaRPr lang="zh-CN" altLang="en-US" sz="1400" dirty="0">
                <a:solidFill>
                  <a:schemeClr val="tx1">
                    <a:lumMod val="65000"/>
                    <a:lumOff val="35000"/>
                  </a:schemeClr>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37" name="矩形 36"/>
            <p:cNvSpPr/>
            <p:nvPr/>
          </p:nvSpPr>
          <p:spPr>
            <a:xfrm>
              <a:off x="7483989" y="3339882"/>
              <a:ext cx="2050552" cy="44076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b="1" dirty="0">
                  <a:solidFill>
                    <a:schemeClr val="tx1">
                      <a:lumMod val="65000"/>
                      <a:lumOff val="35000"/>
                    </a:schemeClr>
                  </a:solidFill>
                  <a:latin typeface="华文楷体" panose="02010600040101010101" pitchFamily="2" charset="-122"/>
                  <a:ea typeface="华文楷体" panose="02010600040101010101" pitchFamily="2" charset="-122"/>
                  <a:cs typeface="+mn-ea"/>
                  <a:sym typeface="Arial" panose="020B0604020202020204" pitchFamily="34" charset="0"/>
                </a:rPr>
                <a:t>技术驱动</a:t>
              </a:r>
              <a:endParaRPr lang="zh-CN" altLang="en-US" sz="2000" b="1" dirty="0">
                <a:solidFill>
                  <a:schemeClr val="tx1">
                    <a:lumMod val="65000"/>
                    <a:lumOff val="35000"/>
                  </a:schemeClr>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 name="think-cell 幻灯片" r:id="rId2" imgW="5080" imgH="5080" progId="TCLayout.ActiveDocument.1">
                  <p:embed/>
                </p:oleObj>
              </mc:Choice>
              <mc:Fallback>
                <p:oleObj name="think-cell 幻灯片" r:id="rId2" imgW="5080" imgH="5080" progId="TCLayout.ActiveDocument.1">
                  <p:embed/>
                  <p:pic>
                    <p:nvPicPr>
                      <p:cNvPr id="0" name="图片 1"/>
                      <p:cNvPicPr/>
                      <p:nvPr/>
                    </p:nvPicPr>
                    <p:blipFill>
                      <a:blip r:embed="rId3"/>
                      <a:stretch>
                        <a:fillRect/>
                      </a:stretch>
                    </p:blipFill>
                    <p:spPr>
                      <a:xfrm>
                        <a:off x="1588" y="1588"/>
                        <a:ext cx="1588" cy="1588"/>
                      </a:xfrm>
                      <a:prstGeom prst="rect">
                        <a:avLst/>
                      </a:prstGeom>
                    </p:spPr>
                  </p:pic>
                </p:oleObj>
              </mc:Fallback>
            </mc:AlternateContent>
          </a:graphicData>
        </a:graphic>
      </p:graphicFrame>
      <p:pic>
        <p:nvPicPr>
          <p:cNvPr id="34" name="图片 33"/>
          <p:cNvPicPr>
            <a:picLocks noChangeAspect="1"/>
          </p:cNvPicPr>
          <p:nvPr/>
        </p:nvPicPr>
        <p:blipFill rotWithShape="1">
          <a:blip r:embed="rId4"/>
          <a:srcRect t="19724" b="27981"/>
          <a:stretch>
            <a:fillRect/>
          </a:stretch>
        </p:blipFill>
        <p:spPr>
          <a:xfrm>
            <a:off x="0" y="1188937"/>
            <a:ext cx="12192000" cy="1755649"/>
          </a:xfrm>
          <a:prstGeom prst="rect">
            <a:avLst/>
          </a:prstGeom>
        </p:spPr>
      </p:pic>
      <p:sp>
        <p:nvSpPr>
          <p:cNvPr id="3" name="标题 2"/>
          <p:cNvSpPr>
            <a:spLocks noGrp="1"/>
          </p:cNvSpPr>
          <p:nvPr>
            <p:ph type="title"/>
          </p:nvPr>
        </p:nvSpPr>
        <p:spPr/>
        <p:txBody>
          <a:bodyPr vert="horz">
            <a:normAutofit fontScale="90000"/>
          </a:bodyPr>
          <a:lstStyle/>
          <a:p>
            <a:r>
              <a:rPr lang="zh-CN" altLang="en-US" sz="2400" spc="600" dirty="0">
                <a:solidFill>
                  <a:srgbClr val="9A0001"/>
                </a:solidFill>
                <a:latin typeface="华文楷体" panose="02010600040101010101" pitchFamily="2" charset="-122"/>
                <a:ea typeface="华文楷体" panose="02010600040101010101" pitchFamily="2" charset="-122"/>
                <a:sym typeface="Arial" panose="020B0604020202020204" pitchFamily="34" charset="0"/>
              </a:rPr>
              <a:t>金融工程课程体系的建立与变迁</a:t>
            </a:r>
            <a:br>
              <a:rPr lang="en-US" altLang="zh-CN" sz="2000" dirty="0">
                <a:latin typeface="华文楷体" panose="02010600040101010101" pitchFamily="2" charset="-122"/>
                <a:ea typeface="华文楷体" panose="02010600040101010101" pitchFamily="2" charset="-122"/>
                <a:sym typeface="Arial" panose="020B0604020202020204" pitchFamily="34" charset="0"/>
              </a:rPr>
            </a:br>
            <a:r>
              <a:rPr lang="zh-CN" altLang="en-US" sz="1800" dirty="0">
                <a:latin typeface="华文楷体" panose="02010600040101010101" pitchFamily="2" charset="-122"/>
                <a:ea typeface="华文楷体" panose="02010600040101010101" pitchFamily="2" charset="-122"/>
                <a:sym typeface="Arial" panose="020B0604020202020204" pitchFamily="34" charset="0"/>
              </a:rPr>
              <a:t>中国的金融工程课程体系发展背后的原因</a:t>
            </a:r>
            <a:endParaRPr lang="zh-CN" altLang="en-US" sz="1800" dirty="0">
              <a:latin typeface="华文楷体" panose="02010600040101010101" pitchFamily="2" charset="-122"/>
              <a:ea typeface="华文楷体" panose="02010600040101010101" pitchFamily="2" charset="-122"/>
              <a:sym typeface="Arial" panose="020B0604020202020204" pitchFamily="34" charset="0"/>
            </a:endParaRPr>
          </a:p>
        </p:txBody>
      </p:sp>
      <p:sp>
        <p:nvSpPr>
          <p:cNvPr id="4" name="灯片编号占位符 3"/>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25" name="íşļîḋê"/>
          <p:cNvSpPr/>
          <p:nvPr/>
        </p:nvSpPr>
        <p:spPr bwMode="auto">
          <a:xfrm>
            <a:off x="5967073" y="1188937"/>
            <a:ext cx="5561075" cy="1747410"/>
          </a:xfrm>
          <a:prstGeom prst="rect">
            <a:avLst/>
          </a:prstGeom>
          <a:solidFill>
            <a:schemeClr val="tx1">
              <a:lumMod val="95000"/>
              <a:lumOff val="5000"/>
              <a:alpha val="63000"/>
            </a:schemeClr>
          </a:solidFill>
          <a:ln>
            <a:noFill/>
          </a:ln>
        </p:spPr>
        <p:txBody>
          <a:bodyPr wrap="square" lIns="90000" tIns="46800" rIns="90000" bIns="46800" rtlCol="0">
            <a:normAutofit/>
          </a:bodyP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íṧḷíḓe"/>
          <p:cNvSpPr txBox="1"/>
          <p:nvPr/>
        </p:nvSpPr>
        <p:spPr>
          <a:xfrm>
            <a:off x="6078710" y="1345981"/>
            <a:ext cx="5314438" cy="1468059"/>
          </a:xfrm>
          <a:prstGeom prst="rect">
            <a:avLst/>
          </a:prstGeom>
          <a:noFill/>
        </p:spPr>
        <p:txBody>
          <a:bodyPr wrap="square" lIns="90000" tIns="46800" rIns="90000" bIns="46800" rtlCol="0" anchor="ctr">
            <a:normAutofit/>
          </a:bodyPr>
          <a:lstStyle/>
          <a:p>
            <a:pPr algn="just">
              <a:lnSpc>
                <a:spcPct val="120000"/>
              </a:lnSpc>
              <a:spcBef>
                <a:spcPct val="0"/>
              </a:spcBef>
            </a:pPr>
            <a:r>
              <a:rPr lang="zh-CN" altLang="en-US" sz="1600" b="1" dirty="0">
                <a:solidFill>
                  <a:prstClr val="white"/>
                </a:solidFill>
                <a:latin typeface="华文楷体" panose="02010600040101010101" pitchFamily="2" charset="-122"/>
                <a:ea typeface="华文楷体" panose="02010600040101010101" pitchFamily="2" charset="-122"/>
                <a:cs typeface="+mn-ea"/>
                <a:sym typeface="Arial" panose="020B0604020202020204" pitchFamily="34" charset="0"/>
              </a:rPr>
              <a:t>金融工程课程进入中国的背后是中国政府和金融行业对金融工程人才需求的认识，以及与国际合作伙伴合作，引入国际金融教育最佳实践的结果。</a:t>
            </a:r>
            <a:endParaRPr lang="zh-CN" altLang="en-US" sz="1600" b="1" dirty="0">
              <a:solidFill>
                <a:prstClr val="white"/>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27" name="ïṡḷîḑé"/>
          <p:cNvSpPr/>
          <p:nvPr/>
        </p:nvSpPr>
        <p:spPr bwMode="gray">
          <a:xfrm>
            <a:off x="669925" y="3328789"/>
            <a:ext cx="3400673" cy="838200"/>
          </a:xfrm>
          <a:prstGeom prst="rect">
            <a:avLst/>
          </a:prstGeom>
          <a:solidFill>
            <a:schemeClr val="accent1"/>
          </a:solidFill>
          <a:ln w="9525" cap="flat" cmpd="sng" algn="ctr">
            <a:noFill/>
            <a:prstDash val="solid"/>
            <a:miter lim="800000"/>
          </a:ln>
          <a:effectLst/>
        </p:spPr>
        <p:txBody>
          <a:bodyPr rot="0" spcFirstLastPara="0" vert="horz" wrap="none" lIns="90000" tIns="46800" rIns="90000" bIns="46800" numCol="1" spcCol="0" rtlCol="0" fromWordArt="0" anchor="ctr" anchorCtr="0" forceAA="0" compatLnSpc="1">
            <a:normAutofit/>
          </a:bodyP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200" b="1" i="0" u="none" strike="noStrike" kern="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mn-ea"/>
                <a:sym typeface="Arial" panose="020B0604020202020204" pitchFamily="34" charset="0"/>
              </a:rPr>
              <a:t>政府</a:t>
            </a:r>
            <a:endParaRPr kumimoji="0" lang="en-US" altLang="zh-CN" sz="1200" b="1" i="0" u="none" strike="noStrike" kern="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28" name="iṧľíḋê"/>
          <p:cNvSpPr/>
          <p:nvPr/>
        </p:nvSpPr>
        <p:spPr bwMode="gray">
          <a:xfrm>
            <a:off x="669925" y="4243189"/>
            <a:ext cx="3400673" cy="1823314"/>
          </a:xfrm>
          <a:prstGeom prst="rect">
            <a:avLst/>
          </a:prstGeom>
          <a:solidFill>
            <a:sysClr val="window" lastClr="FFFFFF">
              <a:lumMod val="95000"/>
            </a:sysClr>
          </a:solidFill>
          <a:ln w="9525" cap="flat" cmpd="sng" algn="ctr">
            <a:noFill/>
            <a:prstDash val="solid"/>
            <a:miter lim="800000"/>
          </a:ln>
          <a:effectLst/>
        </p:spPr>
        <p:txBody>
          <a:bodyPr rot="0" spcFirstLastPara="0" vert="horz" wrap="square" lIns="180000" tIns="46800" rIns="252000" bIns="46800" numCol="1" spcCol="0" rtlCol="0" fromWordArt="0" anchor="ctr" anchorCtr="0" forceAA="0" compatLnSpc="1">
            <a:normAutofit/>
          </a:bodyPr>
          <a:lstStyle/>
          <a:p>
            <a:pPr lvl="0" algn="just">
              <a:lnSpc>
                <a:spcPct val="120000"/>
              </a:lnSpc>
              <a:spcBef>
                <a:spcPct val="0"/>
              </a:spcBef>
              <a:defRPr/>
            </a:pPr>
            <a:r>
              <a:rPr lang="zh-CN" altLang="en-US" sz="1200" kern="0" dirty="0">
                <a:solidFill>
                  <a:prstClr val="black">
                    <a:lumMod val="65000"/>
                    <a:lumOff val="35000"/>
                  </a:prstClr>
                </a:solidFill>
                <a:latin typeface="华文楷体" panose="02010600040101010101" pitchFamily="2" charset="-122"/>
                <a:ea typeface="华文楷体" panose="02010600040101010101" pitchFamily="2" charset="-122"/>
                <a:cs typeface="+mn-ea"/>
                <a:sym typeface="Arial" panose="020B0604020202020204" pitchFamily="34" charset="0"/>
              </a:rPr>
              <a:t>政府采取了一系列政策措施，鼓励国内高校设立金融相关的课程，以满足金融行业的需求。中国政府积极鼓励国内高校与国际知名大学和金融机构开展合作，引入国际先进的金融工程课程和教材。这些合作包括国际合作办学项目和双学位项目，为中国学生提供了接受国际金融教育的机会</a:t>
            </a:r>
            <a:endParaRPr lang="zh-CN" altLang="en-US" sz="1200" kern="0" dirty="0">
              <a:solidFill>
                <a:prstClr val="black">
                  <a:lumMod val="65000"/>
                  <a:lumOff val="35000"/>
                </a:prstClr>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29" name="îŝľîḋé"/>
          <p:cNvSpPr/>
          <p:nvPr/>
        </p:nvSpPr>
        <p:spPr bwMode="gray">
          <a:xfrm>
            <a:off x="4398700" y="3328789"/>
            <a:ext cx="3400673" cy="838200"/>
          </a:xfrm>
          <a:prstGeom prst="rect">
            <a:avLst/>
          </a:prstGeom>
          <a:solidFill>
            <a:schemeClr val="accent1"/>
          </a:solidFill>
          <a:ln w="9525" cap="flat" cmpd="sng" algn="ctr">
            <a:noFill/>
            <a:prstDash val="solid"/>
            <a:miter lim="800000"/>
          </a:ln>
          <a:effectLst/>
        </p:spPr>
        <p:txBody>
          <a:bodyPr rot="0" spcFirstLastPara="0" vert="horz" wrap="none" lIns="90000" tIns="46800" rIns="90000" bIns="46800" numCol="1" spcCol="0" rtlCol="0" fromWordArt="0" anchor="ctr" anchorCtr="0" forceAA="0" compatLnSpc="1">
            <a:normAutofit/>
          </a:bodyP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200" b="1" i="0" u="none" strike="noStrike" kern="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mn-ea"/>
                <a:sym typeface="Arial" panose="020B0604020202020204" pitchFamily="34" charset="0"/>
              </a:rPr>
              <a:t>金融机构</a:t>
            </a:r>
            <a:endParaRPr kumimoji="0" lang="en-US" altLang="zh-CN" sz="1200" b="1" i="0" u="none" strike="noStrike" kern="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30" name="îṧḻíḓé"/>
          <p:cNvSpPr/>
          <p:nvPr/>
        </p:nvSpPr>
        <p:spPr bwMode="gray">
          <a:xfrm>
            <a:off x="4398700" y="4243189"/>
            <a:ext cx="3400673" cy="1823314"/>
          </a:xfrm>
          <a:prstGeom prst="rect">
            <a:avLst/>
          </a:prstGeom>
          <a:solidFill>
            <a:sysClr val="window" lastClr="FFFFFF">
              <a:lumMod val="95000"/>
            </a:sysClr>
          </a:solidFill>
          <a:ln w="9525" cap="flat" cmpd="sng" algn="ctr">
            <a:noFill/>
            <a:prstDash val="solid"/>
            <a:miter lim="800000"/>
          </a:ln>
          <a:effectLst/>
        </p:spPr>
        <p:txBody>
          <a:bodyPr rot="0" spcFirstLastPara="0" vert="horz" wrap="square" lIns="180000" tIns="46800" rIns="252000" bIns="46800" numCol="1" spcCol="0" rtlCol="0" fromWordArt="0" anchor="ctr" anchorCtr="0" forceAA="0" compatLnSpc="1">
            <a:normAutofit/>
          </a:bodyPr>
          <a:lstStyle/>
          <a:p>
            <a:pPr lvl="0" algn="just">
              <a:lnSpc>
                <a:spcPct val="120000"/>
              </a:lnSpc>
              <a:spcBef>
                <a:spcPct val="0"/>
              </a:spcBef>
              <a:defRPr/>
            </a:pPr>
            <a:r>
              <a:rPr lang="zh-CN" altLang="en-US" sz="1200" kern="0" dirty="0">
                <a:solidFill>
                  <a:prstClr val="black">
                    <a:lumMod val="65000"/>
                    <a:lumOff val="35000"/>
                  </a:prstClr>
                </a:solidFill>
                <a:latin typeface="华文楷体" panose="02010600040101010101" pitchFamily="2" charset="-122"/>
                <a:ea typeface="华文楷体" panose="02010600040101010101" pitchFamily="2" charset="-122"/>
                <a:cs typeface="+mn-ea"/>
                <a:sym typeface="Arial" panose="020B0604020202020204" pitchFamily="34" charset="0"/>
              </a:rPr>
              <a:t>一些大型金融机构为金融工程课程提供实际案例、师资力量和职业机会，帮助学生更好地理解金融市场和实践。</a:t>
            </a:r>
            <a:endParaRPr lang="zh-CN" altLang="en-US" sz="1200" kern="0" dirty="0">
              <a:solidFill>
                <a:prstClr val="black">
                  <a:lumMod val="65000"/>
                  <a:lumOff val="35000"/>
                </a:prstClr>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31" name="ïṥ1ïḑe"/>
          <p:cNvSpPr/>
          <p:nvPr/>
        </p:nvSpPr>
        <p:spPr bwMode="gray">
          <a:xfrm>
            <a:off x="8127475" y="3328789"/>
            <a:ext cx="3400673" cy="838200"/>
          </a:xfrm>
          <a:prstGeom prst="rect">
            <a:avLst/>
          </a:prstGeom>
          <a:solidFill>
            <a:schemeClr val="accent1"/>
          </a:solidFill>
          <a:ln w="9525" cap="flat" cmpd="sng" algn="ctr">
            <a:noFill/>
            <a:prstDash val="solid"/>
            <a:miter lim="800000"/>
          </a:ln>
          <a:effectLst/>
        </p:spPr>
        <p:txBody>
          <a:bodyPr rot="0" spcFirstLastPara="0" vert="horz" wrap="none" lIns="90000" tIns="46800" rIns="90000" bIns="46800" numCol="1" spcCol="0" rtlCol="0" fromWordArt="0" anchor="ctr" anchorCtr="0" forceAA="0" compatLnSpc="1">
            <a:normAutofit/>
          </a:bodyPr>
          <a:lstStyle/>
          <a:p>
            <a:pPr lvl="0" algn="ctr">
              <a:lnSpc>
                <a:spcPct val="120000"/>
              </a:lnSpc>
              <a:defRPr/>
            </a:pPr>
            <a:r>
              <a:rPr lang="zh-CN" altLang="en-US" sz="1200" b="1" kern="0" dirty="0">
                <a:solidFill>
                  <a:prstClr val="white"/>
                </a:solidFill>
                <a:latin typeface="华文楷体" panose="02010600040101010101" pitchFamily="2" charset="-122"/>
                <a:ea typeface="华文楷体" panose="02010600040101010101" pitchFamily="2" charset="-122"/>
                <a:cs typeface="+mn-ea"/>
                <a:sym typeface="Arial" panose="020B0604020202020204" pitchFamily="34" charset="0"/>
              </a:rPr>
              <a:t>高校和教育机构</a:t>
            </a:r>
            <a:endParaRPr kumimoji="0" lang="en-US" altLang="zh-CN" sz="1200" b="1" i="0" u="none" strike="noStrike" kern="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32" name="íşľíḋê"/>
          <p:cNvSpPr/>
          <p:nvPr/>
        </p:nvSpPr>
        <p:spPr bwMode="gray">
          <a:xfrm>
            <a:off x="8127475" y="4243189"/>
            <a:ext cx="3400673" cy="1823314"/>
          </a:xfrm>
          <a:prstGeom prst="rect">
            <a:avLst/>
          </a:prstGeom>
          <a:solidFill>
            <a:sysClr val="window" lastClr="FFFFFF">
              <a:lumMod val="95000"/>
            </a:sysClr>
          </a:solidFill>
          <a:ln w="9525" cap="flat" cmpd="sng" algn="ctr">
            <a:noFill/>
            <a:prstDash val="solid"/>
            <a:miter lim="800000"/>
          </a:ln>
          <a:effectLst/>
        </p:spPr>
        <p:txBody>
          <a:bodyPr rot="0" spcFirstLastPara="0" vert="horz" wrap="square" lIns="180000" tIns="46800" rIns="252000" bIns="46800" numCol="1" spcCol="0" rtlCol="0" fromWordArt="0" anchor="ctr" anchorCtr="0" forceAA="0" compatLnSpc="1">
            <a:normAutofit/>
          </a:bodyPr>
          <a:lstStyle/>
          <a:p>
            <a:pPr lvl="0" algn="just">
              <a:lnSpc>
                <a:spcPct val="120000"/>
              </a:lnSpc>
              <a:spcBef>
                <a:spcPct val="0"/>
              </a:spcBef>
              <a:defRPr/>
            </a:pPr>
            <a:r>
              <a:rPr lang="zh-CN" altLang="en-US" sz="1200" kern="0" dirty="0">
                <a:solidFill>
                  <a:prstClr val="black">
                    <a:lumMod val="65000"/>
                    <a:lumOff val="35000"/>
                  </a:prstClr>
                </a:solidFill>
                <a:latin typeface="华文楷体" panose="02010600040101010101" pitchFamily="2" charset="-122"/>
                <a:ea typeface="华文楷体" panose="02010600040101010101" pitchFamily="2" charset="-122"/>
                <a:cs typeface="+mn-ea"/>
                <a:sym typeface="Arial" panose="020B0604020202020204" pitchFamily="34" charset="0"/>
              </a:rPr>
              <a:t>积极响应政府政策，开始设立金融工程或相关专业的课程。一些高校积极聘请国内外具有丰富金融从业经验的教授，提供专业化的金融工程教育。</a:t>
            </a:r>
            <a:endParaRPr lang="zh-CN" altLang="en-US" sz="1200" kern="0" dirty="0">
              <a:solidFill>
                <a:prstClr val="black">
                  <a:lumMod val="65000"/>
                  <a:lumOff val="35000"/>
                </a:prstClr>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hink-cell data - do not delete"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0" name="think-cell 幻灯片" r:id="rId2" imgW="5080" imgH="5080" progId="TCLayout.ActiveDocument.1">
                  <p:embed/>
                </p:oleObj>
              </mc:Choice>
              <mc:Fallback>
                <p:oleObj name="think-cell 幻灯片" r:id="rId2" imgW="5080" imgH="5080" progId="TCLayout.ActiveDocument.1">
                  <p:embed/>
                  <p:pic>
                    <p:nvPicPr>
                      <p:cNvPr id="0" name="think-cell data - do not delete" hidden="1"/>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10" name="灯片编号占位符 9"/>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p:txBody>
          <a:bodyPr vert="horz">
            <a:normAutofit fontScale="90000"/>
          </a:bodyPr>
          <a:lstStyle/>
          <a:p>
            <a:r>
              <a:rPr lang="zh-CN" altLang="en-US" sz="2200" spc="600" dirty="0">
                <a:solidFill>
                  <a:srgbClr val="9A0001"/>
                </a:solidFill>
                <a:latin typeface="华文楷体" panose="02010600040101010101" pitchFamily="2" charset="-122"/>
                <a:ea typeface="华文楷体" panose="02010600040101010101" pitchFamily="2" charset="-122"/>
                <a:sym typeface="Arial" panose="020B0604020202020204" pitchFamily="34" charset="0"/>
              </a:rPr>
              <a:t>金融工程课程体系的建立与变迁</a:t>
            </a:r>
            <a:br>
              <a:rPr lang="en-US" altLang="zh-CN" sz="2800" dirty="0">
                <a:latin typeface="华文楷体" panose="02010600040101010101" pitchFamily="2" charset="-122"/>
                <a:ea typeface="华文楷体" panose="02010600040101010101" pitchFamily="2" charset="-122"/>
                <a:sym typeface="Arial" panose="020B0604020202020204" pitchFamily="34" charset="0"/>
              </a:rPr>
            </a:br>
            <a:r>
              <a:rPr lang="zh-CN" altLang="en-US" sz="1800" dirty="0">
                <a:latin typeface="华文楷体" panose="02010600040101010101" pitchFamily="2" charset="-122"/>
                <a:ea typeface="华文楷体" panose="02010600040101010101" pitchFamily="2" charset="-122"/>
                <a:sym typeface="Arial" panose="020B0604020202020204" pitchFamily="34" charset="0"/>
              </a:rPr>
              <a:t>金融工程课程内容</a:t>
            </a:r>
            <a:endParaRPr lang="zh-CN" altLang="en-US" sz="1800" dirty="0">
              <a:sym typeface="Arial" panose="020B0604020202020204" pitchFamily="34" charset="0"/>
            </a:endParaRPr>
          </a:p>
        </p:txBody>
      </p:sp>
      <p:sp>
        <p:nvSpPr>
          <p:cNvPr id="5" name="矩形 4"/>
          <p:cNvSpPr/>
          <p:nvPr/>
        </p:nvSpPr>
        <p:spPr>
          <a:xfrm>
            <a:off x="477584" y="1151489"/>
            <a:ext cx="2435991" cy="5173111"/>
          </a:xfrm>
          <a:prstGeom prst="rect">
            <a:avLst/>
          </a:prstGeom>
          <a:noFill/>
          <a:ln w="1905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544574" y="1151489"/>
            <a:ext cx="8048331" cy="5124383"/>
          </a:xfrm>
          <a:prstGeom prst="rect">
            <a:avLst/>
          </a:prstGeom>
          <a:noFill/>
          <a:ln w="1905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3230249" y="1151489"/>
            <a:ext cx="0" cy="520954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8" name="流程图: 接点 7"/>
          <p:cNvSpPr/>
          <p:nvPr/>
        </p:nvSpPr>
        <p:spPr>
          <a:xfrm>
            <a:off x="3104249" y="3383785"/>
            <a:ext cx="252000" cy="252000"/>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V 形 8"/>
          <p:cNvSpPr/>
          <p:nvPr/>
        </p:nvSpPr>
        <p:spPr>
          <a:xfrm>
            <a:off x="3221363" y="3438761"/>
            <a:ext cx="152079" cy="15240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箭头: V 形 10"/>
          <p:cNvSpPr/>
          <p:nvPr/>
        </p:nvSpPr>
        <p:spPr>
          <a:xfrm>
            <a:off x="3108970" y="3438761"/>
            <a:ext cx="152079" cy="15240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流程图: 接点 11"/>
          <p:cNvSpPr/>
          <p:nvPr/>
        </p:nvSpPr>
        <p:spPr>
          <a:xfrm>
            <a:off x="3068324" y="3348335"/>
            <a:ext cx="314325" cy="322899"/>
          </a:xfrm>
          <a:prstGeom prst="flowChartConnector">
            <a:avLst/>
          </a:prstGeom>
          <a:noFill/>
          <a:ln w="3810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占位符 8"/>
          <p:cNvSpPr txBox="1"/>
          <p:nvPr/>
        </p:nvSpPr>
        <p:spPr>
          <a:xfrm>
            <a:off x="599092" y="1638602"/>
            <a:ext cx="2209297" cy="791816"/>
          </a:xfrm>
          <a:prstGeom prst="rect">
            <a:avLst/>
          </a:prstGeom>
        </p:spPr>
        <p:txBody>
          <a:bodyPr vert="horz" lIns="91440" tIns="45720" rIns="91440" bIns="45720"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000" b="1" kern="1200" dirty="0" smtClean="0">
                <a:solidFill>
                  <a:schemeClr val="tx1">
                    <a:lumMod val="75000"/>
                    <a:lumOff val="25000"/>
                  </a:schemeClr>
                </a:solidFill>
                <a:latin typeface="+mn-ea"/>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200" dirty="0">
                <a:latin typeface="华文楷体" panose="02010600040101010101" pitchFamily="2" charset="-122"/>
                <a:ea typeface="华文楷体" panose="02010600040101010101" pitchFamily="2" charset="-122"/>
              </a:rPr>
              <a:t>早期金融工程通常由商学院或数学系开设，培养金融业务领域的人才</a:t>
            </a:r>
            <a:endParaRPr lang="zh-CN" altLang="en-US" sz="1200" dirty="0">
              <a:latin typeface="华文楷体" panose="02010600040101010101" pitchFamily="2" charset="-122"/>
              <a:ea typeface="华文楷体" panose="02010600040101010101" pitchFamily="2" charset="-122"/>
            </a:endParaRPr>
          </a:p>
          <a:p>
            <a:r>
              <a:rPr lang="zh-CN" altLang="en-US" sz="1200" dirty="0">
                <a:latin typeface="华文楷体" panose="02010600040101010101" pitchFamily="2" charset="-122"/>
                <a:ea typeface="华文楷体" panose="02010600040101010101" pitchFamily="2" charset="-122"/>
              </a:rPr>
              <a:t>主要包含五个方面的内容：</a:t>
            </a:r>
            <a:endParaRPr lang="zh-CN" altLang="en-US" sz="1200" dirty="0">
              <a:latin typeface="华文楷体" panose="02010600040101010101" pitchFamily="2" charset="-122"/>
              <a:ea typeface="华文楷体" panose="02010600040101010101" pitchFamily="2" charset="-122"/>
            </a:endParaRPr>
          </a:p>
        </p:txBody>
      </p:sp>
      <p:sp>
        <p:nvSpPr>
          <p:cNvPr id="32" name="ïṡḷîḑé"/>
          <p:cNvSpPr/>
          <p:nvPr/>
        </p:nvSpPr>
        <p:spPr bwMode="gray">
          <a:xfrm>
            <a:off x="778713" y="969352"/>
            <a:ext cx="1716835" cy="487506"/>
          </a:xfrm>
          <a:prstGeom prst="rect">
            <a:avLst/>
          </a:prstGeom>
          <a:solidFill>
            <a:schemeClr val="accent1"/>
          </a:solidFill>
          <a:ln w="9525" cap="flat" cmpd="sng" algn="ctr">
            <a:noFill/>
            <a:prstDash val="solid"/>
            <a:miter lim="800000"/>
          </a:ln>
          <a:effectLst/>
        </p:spPr>
        <p:txBody>
          <a:bodyPr rot="0" spcFirstLastPara="0" vert="horz" wrap="none" lIns="90000" tIns="46800" rIns="90000" bIns="46800" numCol="1" spcCol="0" rtlCol="0" fromWordArt="0" anchor="ctr" anchorCtr="0" forceAA="0" compatLnSpc="1">
            <a:normAutofit/>
          </a:bodyP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200" b="1" i="0" u="none" strike="noStrike" kern="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mn-ea"/>
                <a:sym typeface="Arial" panose="020B0604020202020204" pitchFamily="34" charset="0"/>
              </a:rPr>
              <a:t>建立初期</a:t>
            </a:r>
            <a:endParaRPr kumimoji="0" lang="en-US" altLang="zh-CN" sz="1200" b="1" i="0" u="none" strike="noStrike" kern="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39" name="Shape 1794"/>
          <p:cNvSpPr/>
          <p:nvPr/>
        </p:nvSpPr>
        <p:spPr>
          <a:xfrm>
            <a:off x="1105130" y="2536438"/>
            <a:ext cx="1144437" cy="270992"/>
          </a:xfrm>
          <a:prstGeom prst="roundRect">
            <a:avLst>
              <a:gd name="adj" fmla="val 50000"/>
            </a:avLst>
          </a:prstGeom>
          <a:noFill/>
          <a:ln w="19050">
            <a:solidFill>
              <a:srgbClr val="9A0001"/>
            </a:solidFill>
            <a:miter lim="400000"/>
          </a:ln>
        </p:spPr>
        <p:txBody>
          <a:bodyPr lIns="20090" tIns="20090" rIns="20090" bIns="20090" anchor="ctr"/>
          <a:lstStyle/>
          <a:p>
            <a:pPr marL="0" marR="0" lvl="0" indent="0" algn="ctr" defTabSz="914400" eaLnBrk="1" fontAlgn="base" latinLnBrk="0" hangingPunct="1">
              <a:lnSpc>
                <a:spcPct val="120000"/>
              </a:lnSpc>
              <a:spcBef>
                <a:spcPct val="0"/>
              </a:spcBef>
              <a:spcAft>
                <a:spcPct val="0"/>
              </a:spcAft>
              <a:buClrTx/>
              <a:buSzTx/>
              <a:buFontTx/>
              <a:buNone/>
              <a:defRPr/>
            </a:pPr>
            <a:r>
              <a:rPr kumimoji="0" lang="zh-CN" altLang="en-US" sz="1100" b="1" i="0" u="none" strike="noStrike" kern="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ea"/>
                <a:sym typeface="Arial" panose="020B0604020202020204" pitchFamily="34" charset="0"/>
              </a:rPr>
              <a:t>金融基础知识</a:t>
            </a:r>
            <a:endParaRPr kumimoji="0" sz="1100" b="1" i="0" u="none" strike="noStrike" kern="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52" name="Shape 1794"/>
          <p:cNvSpPr/>
          <p:nvPr/>
        </p:nvSpPr>
        <p:spPr>
          <a:xfrm>
            <a:off x="1028881" y="3463104"/>
            <a:ext cx="1296935" cy="270992"/>
          </a:xfrm>
          <a:prstGeom prst="roundRect">
            <a:avLst>
              <a:gd name="adj" fmla="val 50000"/>
            </a:avLst>
          </a:prstGeom>
          <a:noFill/>
          <a:ln w="19050">
            <a:solidFill>
              <a:srgbClr val="9A0001"/>
            </a:solidFill>
            <a:miter lim="400000"/>
          </a:ln>
        </p:spPr>
        <p:txBody>
          <a:bodyPr lIns="20090" tIns="20090" rIns="20090" bIns="20090" anchor="ctr"/>
          <a:lstStyle/>
          <a:p>
            <a:pPr marL="0" marR="0" lvl="0" indent="0" algn="ctr" defTabSz="914400" eaLnBrk="1" fontAlgn="base" latinLnBrk="0" hangingPunct="1">
              <a:lnSpc>
                <a:spcPct val="120000"/>
              </a:lnSpc>
              <a:spcBef>
                <a:spcPct val="0"/>
              </a:spcBef>
              <a:spcAft>
                <a:spcPct val="0"/>
              </a:spcAft>
              <a:buClrTx/>
              <a:buSzTx/>
              <a:buFontTx/>
              <a:buNone/>
              <a:defRPr/>
            </a:pPr>
            <a:r>
              <a:rPr kumimoji="0" lang="zh-CN" altLang="en-US" sz="1100" b="1" i="0" u="none" strike="noStrike" kern="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ea"/>
                <a:sym typeface="Arial" panose="020B0604020202020204" pitchFamily="34" charset="0"/>
              </a:rPr>
              <a:t>数学和统计学基础</a:t>
            </a:r>
            <a:endParaRPr kumimoji="0" sz="1100" b="1" i="0" u="none" strike="noStrike" kern="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53" name="Shape 1794"/>
          <p:cNvSpPr/>
          <p:nvPr/>
        </p:nvSpPr>
        <p:spPr>
          <a:xfrm>
            <a:off x="1105130" y="3926437"/>
            <a:ext cx="1144437" cy="270992"/>
          </a:xfrm>
          <a:prstGeom prst="roundRect">
            <a:avLst>
              <a:gd name="adj" fmla="val 50000"/>
            </a:avLst>
          </a:prstGeom>
          <a:noFill/>
          <a:ln w="19050">
            <a:solidFill>
              <a:srgbClr val="9A0001"/>
            </a:solidFill>
            <a:miter lim="400000"/>
          </a:ln>
        </p:spPr>
        <p:txBody>
          <a:bodyPr lIns="20090" tIns="20090" rIns="20090" bIns="20090" anchor="ctr"/>
          <a:lstStyle/>
          <a:p>
            <a:pPr marL="0" marR="0" lvl="0" indent="0" algn="ctr" defTabSz="914400" eaLnBrk="1" fontAlgn="base" latinLnBrk="0" hangingPunct="1">
              <a:lnSpc>
                <a:spcPct val="120000"/>
              </a:lnSpc>
              <a:spcBef>
                <a:spcPct val="0"/>
              </a:spcBef>
              <a:spcAft>
                <a:spcPct val="0"/>
              </a:spcAft>
              <a:buClrTx/>
              <a:buSzTx/>
              <a:buFontTx/>
              <a:buNone/>
              <a:defRPr/>
            </a:pPr>
            <a:r>
              <a:rPr kumimoji="0" lang="zh-CN" altLang="en-US" sz="1100" b="1" i="0" u="none" strike="noStrike" kern="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ea"/>
                <a:sym typeface="Arial" panose="020B0604020202020204" pitchFamily="34" charset="0"/>
              </a:rPr>
              <a:t>金融建模和定价</a:t>
            </a:r>
            <a:endParaRPr kumimoji="0" sz="1100" b="1" i="0" u="none" strike="noStrike" kern="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54" name="Shape 1794"/>
          <p:cNvSpPr/>
          <p:nvPr/>
        </p:nvSpPr>
        <p:spPr>
          <a:xfrm>
            <a:off x="1028881" y="4389771"/>
            <a:ext cx="1296935" cy="270992"/>
          </a:xfrm>
          <a:prstGeom prst="roundRect">
            <a:avLst>
              <a:gd name="adj" fmla="val 50000"/>
            </a:avLst>
          </a:prstGeom>
          <a:noFill/>
          <a:ln w="19050">
            <a:solidFill>
              <a:srgbClr val="9A0001"/>
            </a:solidFill>
            <a:miter lim="400000"/>
          </a:ln>
        </p:spPr>
        <p:txBody>
          <a:bodyPr lIns="20090" tIns="20090" rIns="20090" bIns="20090" anchor="ctr"/>
          <a:lstStyle/>
          <a:p>
            <a:pPr marL="0" marR="0" lvl="0" indent="0" algn="ctr" defTabSz="914400" eaLnBrk="1" fontAlgn="base" latinLnBrk="0" hangingPunct="1">
              <a:lnSpc>
                <a:spcPct val="120000"/>
              </a:lnSpc>
              <a:spcBef>
                <a:spcPct val="0"/>
              </a:spcBef>
              <a:spcAft>
                <a:spcPct val="0"/>
              </a:spcAft>
              <a:buClrTx/>
              <a:buSzTx/>
              <a:buFontTx/>
              <a:buNone/>
              <a:defRPr/>
            </a:pPr>
            <a:r>
              <a:rPr kumimoji="0" lang="zh-CN" altLang="en-US" sz="1100" b="1" i="0" u="none" strike="noStrike" kern="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ea"/>
                <a:sym typeface="Arial" panose="020B0604020202020204" pitchFamily="34" charset="0"/>
              </a:rPr>
              <a:t>风险管理</a:t>
            </a:r>
            <a:endParaRPr kumimoji="0" sz="1100" b="1" i="0" u="none" strike="noStrike" kern="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55" name="Shape 1794"/>
          <p:cNvSpPr/>
          <p:nvPr/>
        </p:nvSpPr>
        <p:spPr>
          <a:xfrm>
            <a:off x="1028881" y="2999771"/>
            <a:ext cx="1296935" cy="270992"/>
          </a:xfrm>
          <a:prstGeom prst="roundRect">
            <a:avLst>
              <a:gd name="adj" fmla="val 50000"/>
            </a:avLst>
          </a:prstGeom>
          <a:noFill/>
          <a:ln w="19050">
            <a:solidFill>
              <a:srgbClr val="9A0001"/>
            </a:solidFill>
            <a:miter lim="400000"/>
          </a:ln>
        </p:spPr>
        <p:txBody>
          <a:bodyPr lIns="20090" tIns="20090" rIns="20090" bIns="20090" anchor="ctr"/>
          <a:lstStyle/>
          <a:p>
            <a:pPr marL="0" marR="0" lvl="0" indent="0" algn="ctr" defTabSz="914400" eaLnBrk="1" fontAlgn="base" latinLnBrk="0" hangingPunct="1">
              <a:lnSpc>
                <a:spcPct val="120000"/>
              </a:lnSpc>
              <a:spcBef>
                <a:spcPct val="0"/>
              </a:spcBef>
              <a:spcAft>
                <a:spcPct val="0"/>
              </a:spcAft>
              <a:buClrTx/>
              <a:buSzTx/>
              <a:buFontTx/>
              <a:buNone/>
              <a:defRPr/>
            </a:pPr>
            <a:r>
              <a:rPr kumimoji="0" lang="zh-CN" altLang="en-US" sz="1100" b="1" i="0" u="none" strike="noStrike" kern="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ea"/>
                <a:sym typeface="Arial" panose="020B0604020202020204" pitchFamily="34" charset="0"/>
              </a:rPr>
              <a:t>计算金融</a:t>
            </a:r>
            <a:endParaRPr kumimoji="0" sz="1100" b="1" i="0" u="none" strike="noStrike" kern="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56" name="文本框 55"/>
          <p:cNvSpPr txBox="1"/>
          <p:nvPr/>
        </p:nvSpPr>
        <p:spPr>
          <a:xfrm>
            <a:off x="630440" y="4812624"/>
            <a:ext cx="2252456" cy="1434047"/>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zh-CN" altLang="en-US" sz="1200" dirty="0">
                <a:latin typeface="楷体" panose="02010609060101010101" pitchFamily="49" charset="-122"/>
                <a:ea typeface="楷体" panose="02010609060101010101" pitchFamily="49" charset="-122"/>
                <a:cs typeface="+mn-ea"/>
                <a:sym typeface="Arial" panose="020B0604020202020204" pitchFamily="34" charset="0"/>
              </a:rPr>
              <a:t>建立初期强调金融基础知识和数学基础</a:t>
            </a:r>
            <a:endParaRPr lang="en-US" altLang="zh-CN" sz="1200" dirty="0">
              <a:latin typeface="楷体" panose="02010609060101010101" pitchFamily="49" charset="-122"/>
              <a:ea typeface="楷体" panose="02010609060101010101" pitchFamily="49" charset="-122"/>
              <a:cs typeface="+mn-ea"/>
              <a:sym typeface="Arial" panose="020B0604020202020204" pitchFamily="34" charset="0"/>
            </a:endParaRPr>
          </a:p>
          <a:p>
            <a:pPr marL="285750" indent="-285750">
              <a:lnSpc>
                <a:spcPct val="150000"/>
              </a:lnSpc>
              <a:buFont typeface="Wingdings" panose="05000000000000000000" pitchFamily="2" charset="2"/>
              <a:buChar char="u"/>
            </a:pPr>
            <a:r>
              <a:rPr lang="zh-CN" altLang="en-US" sz="1200" dirty="0">
                <a:latin typeface="楷体" panose="02010609060101010101" pitchFamily="49" charset="-122"/>
                <a:ea typeface="楷体" panose="02010609060101010101" pitchFamily="49" charset="-122"/>
                <a:cs typeface="+mn-ea"/>
                <a:sym typeface="Arial" panose="020B0604020202020204" pitchFamily="34" charset="0"/>
              </a:rPr>
              <a:t>基于数学模型和计量方法解决金融市场中的定价和风险管理问题</a:t>
            </a:r>
            <a:endParaRPr lang="zh-CN" altLang="en-US" sz="1200" dirty="0">
              <a:latin typeface="楷体" panose="02010609060101010101" pitchFamily="49" charset="-122"/>
              <a:ea typeface="楷体" panose="02010609060101010101" pitchFamily="49" charset="-122"/>
              <a:cs typeface="+mn-ea"/>
              <a:sym typeface="Arial" panose="020B0604020202020204" pitchFamily="34" charset="0"/>
            </a:endParaRPr>
          </a:p>
        </p:txBody>
      </p:sp>
      <p:sp>
        <p:nvSpPr>
          <p:cNvPr id="57" name="ïṡḷîḑé"/>
          <p:cNvSpPr/>
          <p:nvPr/>
        </p:nvSpPr>
        <p:spPr bwMode="gray">
          <a:xfrm>
            <a:off x="3943351" y="969352"/>
            <a:ext cx="7103684" cy="487506"/>
          </a:xfrm>
          <a:prstGeom prst="rect">
            <a:avLst/>
          </a:prstGeom>
          <a:solidFill>
            <a:schemeClr val="accent1"/>
          </a:solidFill>
          <a:ln w="9525" cap="flat" cmpd="sng" algn="ctr">
            <a:noFill/>
            <a:prstDash val="solid"/>
            <a:miter lim="800000"/>
          </a:ln>
          <a:effectLst/>
        </p:spPr>
        <p:txBody>
          <a:bodyPr rot="0" spcFirstLastPara="0" vert="horz" wrap="none" lIns="90000" tIns="46800" rIns="90000" bIns="46800" numCol="1" spcCol="0" rtlCol="0" fromWordArt="0" anchor="ctr" anchorCtr="0" forceAA="0" compatLnSpc="1">
            <a:normAutofit/>
          </a:bodyP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200" b="1" i="0" u="none" strike="noStrike" kern="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mn-ea"/>
                <a:sym typeface="Arial" panose="020B0604020202020204" pitchFamily="34" charset="0"/>
              </a:rPr>
              <a:t>现代金融课程</a:t>
            </a:r>
            <a:endParaRPr kumimoji="0" lang="en-US" altLang="zh-CN" sz="1200" b="1" i="0" u="none" strike="noStrike" kern="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58" name="文本占位符 17"/>
          <p:cNvSpPr>
            <a:spLocks noGrp="1"/>
          </p:cNvSpPr>
          <p:nvPr>
            <p:ph type="body" sz="quarter" idx="10"/>
          </p:nvPr>
        </p:nvSpPr>
        <p:spPr>
          <a:xfrm>
            <a:off x="3888194" y="1314672"/>
            <a:ext cx="5657443" cy="644649"/>
          </a:xfrm>
        </p:spPr>
        <p:txBody>
          <a:bodyPr>
            <a:normAutofit/>
          </a:bodyPr>
          <a:lstStyle/>
          <a:p>
            <a:r>
              <a:rPr lang="zh-CN" altLang="en-US" sz="1200" dirty="0">
                <a:latin typeface="华文楷体" panose="02010600040101010101" pitchFamily="2" charset="-122"/>
                <a:ea typeface="华文楷体" panose="02010600040101010101" pitchFamily="2" charset="-122"/>
              </a:rPr>
              <a:t>随着金融市场的发展和技术的进步，课程内容逐渐演化，涵盖了更广泛的领域</a:t>
            </a:r>
            <a:endParaRPr lang="en-US" altLang="zh-CN" sz="1200" dirty="0">
              <a:latin typeface="华文楷体" panose="02010600040101010101" pitchFamily="2" charset="-122"/>
              <a:ea typeface="华文楷体" panose="02010600040101010101" pitchFamily="2" charset="-122"/>
            </a:endParaRPr>
          </a:p>
        </p:txBody>
      </p:sp>
      <p:sp>
        <p:nvSpPr>
          <p:cNvPr id="59" name="Shape 333"/>
          <p:cNvSpPr/>
          <p:nvPr/>
        </p:nvSpPr>
        <p:spPr>
          <a:xfrm>
            <a:off x="3832937" y="1824081"/>
            <a:ext cx="2139687" cy="336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1"/>
          </a:solidFill>
          <a:ln w="12700" cap="flat">
            <a:noFill/>
            <a:miter lim="400000"/>
          </a:ln>
          <a:effectLst/>
        </p:spPr>
        <p:txBody>
          <a:bodyPr wrap="square" lIns="0" tIns="0" rIns="0" bIns="0" numCol="1" anchor="ctr">
            <a:noAutofit/>
          </a:bodyPr>
          <a:lstStyle/>
          <a:p>
            <a:pPr lvl="0" algn="ctr">
              <a:lnSpc>
                <a:spcPct val="120000"/>
              </a:lnSpc>
              <a:defRPr sz="11200"/>
            </a:pPr>
            <a:endParaRPr sz="1100" b="1">
              <a:solidFill>
                <a:schemeClr val="bg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61" name="Shape 338"/>
          <p:cNvSpPr/>
          <p:nvPr/>
        </p:nvSpPr>
        <p:spPr>
          <a:xfrm>
            <a:off x="5669382" y="1824081"/>
            <a:ext cx="2139687" cy="336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bg1">
              <a:lumMod val="65000"/>
            </a:schemeClr>
          </a:solidFill>
          <a:ln w="12700" cap="flat">
            <a:noFill/>
            <a:miter lim="400000"/>
          </a:ln>
          <a:effectLst/>
        </p:spPr>
        <p:txBody>
          <a:bodyPr wrap="square" lIns="0" tIns="0" rIns="0" bIns="0" numCol="1" anchor="ctr">
            <a:noAutofit/>
          </a:bodyPr>
          <a:lstStyle/>
          <a:p>
            <a:pPr lvl="0" algn="ctr">
              <a:lnSpc>
                <a:spcPct val="120000"/>
              </a:lnSpc>
              <a:defRPr sz="11200"/>
            </a:pPr>
            <a:endParaRPr sz="1100" b="1">
              <a:solidFill>
                <a:schemeClr val="bg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63" name="Shape 343"/>
          <p:cNvSpPr/>
          <p:nvPr/>
        </p:nvSpPr>
        <p:spPr>
          <a:xfrm>
            <a:off x="7505827" y="1824081"/>
            <a:ext cx="2139687" cy="336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rgbClr val="9A0001"/>
          </a:solidFill>
          <a:ln w="12700" cap="flat">
            <a:noFill/>
            <a:miter lim="400000"/>
          </a:ln>
          <a:effectLst/>
        </p:spPr>
        <p:txBody>
          <a:bodyPr wrap="square" lIns="0" tIns="0" rIns="0" bIns="0" numCol="1" anchor="ctr">
            <a:noAutofit/>
          </a:bodyPr>
          <a:lstStyle/>
          <a:p>
            <a:pPr lvl="0" algn="ctr">
              <a:lnSpc>
                <a:spcPct val="120000"/>
              </a:lnSpc>
              <a:defRPr sz="11200"/>
            </a:pPr>
            <a:endParaRPr sz="1100" b="1">
              <a:solidFill>
                <a:schemeClr val="bg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64" name="Shape 345"/>
          <p:cNvSpPr/>
          <p:nvPr/>
        </p:nvSpPr>
        <p:spPr>
          <a:xfrm>
            <a:off x="4400362" y="1804800"/>
            <a:ext cx="962752" cy="252000"/>
          </a:xfrm>
          <a:prstGeom prst="rect">
            <a:avLst/>
          </a:prstGeom>
          <a:noFill/>
          <a:ln w="12700" cap="flat">
            <a:noFill/>
            <a:miter lim="400000"/>
          </a:ln>
          <a:effectLst/>
        </p:spPr>
        <p:txBody>
          <a:bodyPr wrap="square" lIns="0" tIns="0" rIns="0" bIns="0" numCol="1" anchor="ctr">
            <a:norm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en-US" altLang="zh-CN" sz="1100" b="1" dirty="0">
                <a:solidFill>
                  <a:schemeClr val="bg1"/>
                </a:solidFill>
                <a:latin typeface="华文楷体" panose="02010600040101010101" pitchFamily="2" charset="-122"/>
                <a:ea typeface="华文楷体" panose="02010600040101010101" pitchFamily="2" charset="-122"/>
                <a:cs typeface="+mn-ea"/>
                <a:sym typeface="Arial" panose="020B0604020202020204" pitchFamily="34" charset="0"/>
              </a:rPr>
              <a:t>1990</a:t>
            </a:r>
            <a:r>
              <a:rPr lang="zh-CN" altLang="en-US" sz="1100" b="1" dirty="0">
                <a:solidFill>
                  <a:schemeClr val="bg1"/>
                </a:solidFill>
                <a:latin typeface="华文楷体" panose="02010600040101010101" pitchFamily="2" charset="-122"/>
                <a:ea typeface="华文楷体" panose="02010600040101010101" pitchFamily="2" charset="-122"/>
                <a:cs typeface="+mn-ea"/>
                <a:sym typeface="Arial" panose="020B0604020202020204" pitchFamily="34" charset="0"/>
              </a:rPr>
              <a:t>年代</a:t>
            </a:r>
            <a:endParaRPr lang="id-ID" altLang="zh-CN" sz="1100" b="1" dirty="0">
              <a:solidFill>
                <a:schemeClr val="bg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65" name="Shape 348"/>
          <p:cNvSpPr/>
          <p:nvPr/>
        </p:nvSpPr>
        <p:spPr>
          <a:xfrm>
            <a:off x="9342271" y="1816848"/>
            <a:ext cx="2139687" cy="336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bg1">
              <a:lumMod val="65000"/>
            </a:schemeClr>
          </a:solidFill>
          <a:ln w="12700" cap="flat">
            <a:noFill/>
            <a:miter lim="400000"/>
          </a:ln>
          <a:effectLst/>
        </p:spPr>
        <p:txBody>
          <a:bodyPr wrap="square" lIns="0" tIns="0" rIns="0" bIns="0" numCol="1" anchor="ctr">
            <a:noAutofit/>
          </a:bodyPr>
          <a:lstStyle/>
          <a:p>
            <a:pPr lvl="0" algn="ctr">
              <a:lnSpc>
                <a:spcPct val="120000"/>
              </a:lnSpc>
              <a:defRPr sz="11200"/>
            </a:pPr>
            <a:endParaRPr sz="1100" b="1">
              <a:solidFill>
                <a:schemeClr val="bg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66" name="Shape 350"/>
          <p:cNvSpPr/>
          <p:nvPr/>
        </p:nvSpPr>
        <p:spPr>
          <a:xfrm>
            <a:off x="9700167" y="1808608"/>
            <a:ext cx="1542161" cy="252000"/>
          </a:xfrm>
          <a:prstGeom prst="rect">
            <a:avLst/>
          </a:prstGeom>
          <a:noFill/>
          <a:ln w="12700" cap="flat">
            <a:noFill/>
            <a:miter lim="400000"/>
          </a:ln>
          <a:effectLst/>
        </p:spPr>
        <p:txBody>
          <a:bodyPr wrap="square" lIns="0" tIns="0" rIns="0" bIns="0" numCol="1" anchor="ctr">
            <a:norm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zh-CN" altLang="zh-CN" sz="1100" b="1" dirty="0">
                <a:effectLst/>
                <a:latin typeface="华文楷体" panose="02010600040101010101" pitchFamily="2" charset="-122"/>
                <a:ea typeface="华文楷体" panose="02010600040101010101" pitchFamily="2" charset="-122"/>
                <a:cs typeface="Times New Roman" panose="02020603050405020304" pitchFamily="18" charset="0"/>
              </a:rPr>
              <a:t>近年来</a:t>
            </a:r>
            <a:endParaRPr lang="id-ID" altLang="zh-CN" sz="1100" b="1" dirty="0">
              <a:solidFill>
                <a:schemeClr val="bg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70" name="Shape 362"/>
          <p:cNvSpPr/>
          <p:nvPr/>
        </p:nvSpPr>
        <p:spPr>
          <a:xfrm>
            <a:off x="3888194" y="2470249"/>
            <a:ext cx="65724" cy="191656"/>
          </a:xfrm>
          <a:prstGeom prst="rect">
            <a:avLst/>
          </a:prstGeom>
          <a:noFill/>
          <a:ln w="12700" cap="flat">
            <a:noFill/>
            <a:miter lim="400000"/>
          </a:ln>
          <a:effectLst/>
        </p:spPr>
        <p:txBody>
          <a:bodyPr wrap="none" lIns="0" tIns="0" rIns="0" bIns="0" numCol="1" anchor="ctr">
            <a:spAutoFit/>
          </a:bodyPr>
          <a:lstStyle>
            <a:lvl1pPr>
              <a:defRPr sz="3200" b="1">
                <a:solidFill>
                  <a:srgbClr val="FAF9FC"/>
                </a:solidFill>
                <a:latin typeface="Oxygen"/>
                <a:ea typeface="Oxygen"/>
                <a:cs typeface="Oxygen"/>
                <a:sym typeface="Oxygen"/>
              </a:defRPr>
            </a:lvl1pPr>
          </a:lstStyle>
          <a:p>
            <a:pPr lvl="0" algn="ctr">
              <a:lnSpc>
                <a:spcPct val="120000"/>
              </a:lnSpc>
              <a:defRPr sz="1800" b="0">
                <a:solidFill>
                  <a:srgbClr val="000000"/>
                </a:solidFill>
              </a:defRPr>
            </a:pPr>
            <a:r>
              <a:rPr sz="1100" dirty="0">
                <a:solidFill>
                  <a:schemeClr val="bg1"/>
                </a:solidFill>
                <a:latin typeface="华文楷体" panose="02010600040101010101" pitchFamily="2" charset="-122"/>
                <a:ea typeface="华文楷体" panose="02010600040101010101" pitchFamily="2" charset="-122"/>
                <a:cs typeface="+mn-ea"/>
                <a:sym typeface="Arial" panose="020B0604020202020204" pitchFamily="34" charset="0"/>
              </a:rPr>
              <a:t>2</a:t>
            </a:r>
            <a:endParaRPr sz="1100" dirty="0">
              <a:solidFill>
                <a:schemeClr val="bg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71" name="Shape 364"/>
          <p:cNvSpPr/>
          <p:nvPr/>
        </p:nvSpPr>
        <p:spPr>
          <a:xfrm>
            <a:off x="6510311" y="2066738"/>
            <a:ext cx="257116" cy="24368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A0001"/>
          </a:solidFill>
          <a:ln w="50800" cap="flat">
            <a:solidFill>
              <a:srgbClr val="FBF9FC"/>
            </a:solidFill>
            <a:prstDash val="solid"/>
            <a:miter lim="400000"/>
          </a:ln>
          <a:effectLst/>
        </p:spPr>
        <p:txBody>
          <a:bodyPr wrap="square" lIns="0" tIns="0" rIns="0" bIns="0" numCol="1" anchor="ctr">
            <a:noAutofit/>
          </a:bodyPr>
          <a:lstStyle/>
          <a:p>
            <a:pPr lvl="0" algn="ctr">
              <a:lnSpc>
                <a:spcPct val="120000"/>
              </a:lnSpc>
              <a:defRPr sz="11200"/>
            </a:pPr>
            <a:endParaRPr sz="1100" b="1">
              <a:solidFill>
                <a:schemeClr val="bg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73" name="Shape 367"/>
          <p:cNvSpPr/>
          <p:nvPr/>
        </p:nvSpPr>
        <p:spPr>
          <a:xfrm>
            <a:off x="8368407" y="2076081"/>
            <a:ext cx="252000" cy="252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6A6"/>
          </a:solidFill>
          <a:ln w="50800" cap="flat">
            <a:solidFill>
              <a:srgbClr val="FBF9FC"/>
            </a:solidFill>
            <a:prstDash val="solid"/>
            <a:miter lim="400000"/>
          </a:ln>
          <a:effectLst/>
        </p:spPr>
        <p:txBody>
          <a:bodyPr wrap="square" lIns="0" tIns="0" rIns="0" bIns="0" numCol="1" anchor="ctr">
            <a:noAutofit/>
          </a:bodyPr>
          <a:lstStyle/>
          <a:p>
            <a:pPr lvl="0" algn="ctr">
              <a:lnSpc>
                <a:spcPct val="120000"/>
              </a:lnSpc>
              <a:defRPr sz="11200"/>
            </a:pPr>
            <a:endParaRPr sz="1100" b="1" dirty="0">
              <a:solidFill>
                <a:schemeClr val="bg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74" name="Shape 368"/>
          <p:cNvSpPr/>
          <p:nvPr/>
        </p:nvSpPr>
        <p:spPr>
          <a:xfrm>
            <a:off x="7938411" y="2402011"/>
            <a:ext cx="191376" cy="328131"/>
          </a:xfrm>
          <a:prstGeom prst="rect">
            <a:avLst/>
          </a:prstGeom>
          <a:noFill/>
          <a:ln w="12700" cap="flat">
            <a:noFill/>
            <a:miter lim="400000"/>
          </a:ln>
          <a:effectLst/>
        </p:spPr>
        <p:txBody>
          <a:bodyPr wrap="square" lIns="0" tIns="0" rIns="0" bIns="0" numCol="1" anchor="ctr">
            <a:noAutofit/>
          </a:bodyPr>
          <a:lstStyle>
            <a:lvl1pPr>
              <a:defRPr sz="3200" b="1">
                <a:solidFill>
                  <a:srgbClr val="FAF9FC"/>
                </a:solidFill>
                <a:latin typeface="Oxygen"/>
                <a:ea typeface="Oxygen"/>
                <a:cs typeface="Oxygen"/>
                <a:sym typeface="Oxygen"/>
              </a:defRPr>
            </a:lvl1pPr>
          </a:lstStyle>
          <a:p>
            <a:pPr lvl="0" algn="ctr">
              <a:lnSpc>
                <a:spcPct val="120000"/>
              </a:lnSpc>
              <a:defRPr sz="1800" b="0">
                <a:solidFill>
                  <a:srgbClr val="000000"/>
                </a:solidFill>
              </a:defRPr>
            </a:pPr>
            <a:r>
              <a:rPr sz="1100" dirty="0">
                <a:solidFill>
                  <a:schemeClr val="bg1"/>
                </a:solidFill>
                <a:latin typeface="华文楷体" panose="02010600040101010101" pitchFamily="2" charset="-122"/>
                <a:ea typeface="华文楷体" panose="02010600040101010101" pitchFamily="2" charset="-122"/>
                <a:cs typeface="+mn-ea"/>
                <a:sym typeface="Arial" panose="020B0604020202020204" pitchFamily="34" charset="0"/>
              </a:rPr>
              <a:t>4</a:t>
            </a:r>
            <a:endParaRPr sz="1100" dirty="0">
              <a:solidFill>
                <a:schemeClr val="bg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75" name="iṧľíḋê"/>
          <p:cNvSpPr/>
          <p:nvPr/>
        </p:nvSpPr>
        <p:spPr bwMode="gray">
          <a:xfrm>
            <a:off x="5612292" y="2347202"/>
            <a:ext cx="1851502" cy="1142041"/>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46800" rIns="252000" bIns="46800" numCol="1" spcCol="0" rtlCol="0" fromWordArt="0" anchor="ctr" anchorCtr="0" forceAA="0" compatLnSpc="1">
            <a:normAutofit lnSpcReduction="10000"/>
          </a:bodyPr>
          <a:lstStyle/>
          <a:p>
            <a:pPr algn="just">
              <a:lnSpc>
                <a:spcPct val="130000"/>
              </a:lnSpc>
              <a:spcBef>
                <a:spcPct val="0"/>
              </a:spcBef>
            </a:pPr>
            <a:r>
              <a:rPr lang="zh-CN" altLang="en-US" sz="1100" dirty="0">
                <a:solidFill>
                  <a:schemeClr val="tx1">
                    <a:lumMod val="65000"/>
                    <a:lumOff val="35000"/>
                  </a:schemeClr>
                </a:solidFill>
                <a:latin typeface="华文楷体" panose="02010600040101010101" pitchFamily="2" charset="-122"/>
                <a:ea typeface="华文楷体" panose="02010600040101010101" pitchFamily="2" charset="-122"/>
                <a:cs typeface="+mn-ea"/>
                <a:sym typeface="Arial" panose="020B0604020202020204" pitchFamily="34" charset="0"/>
              </a:rPr>
              <a:t>更加注重风险管理，特别是信用风险。也让风险管理涵盖更多领域，如信用风险、市场风险、操作风险等。</a:t>
            </a:r>
            <a:endParaRPr lang="zh-CN" altLang="en-US" sz="1100" dirty="0">
              <a:solidFill>
                <a:schemeClr val="tx1">
                  <a:lumMod val="65000"/>
                  <a:lumOff val="35000"/>
                </a:schemeClr>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76" name="iṧľíḋê"/>
          <p:cNvSpPr/>
          <p:nvPr/>
        </p:nvSpPr>
        <p:spPr bwMode="gray">
          <a:xfrm>
            <a:off x="7579790" y="2347202"/>
            <a:ext cx="1851503" cy="1142041"/>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46800" rIns="252000" bIns="46800" numCol="1" spcCol="0" rtlCol="0" fromWordArt="0" anchor="ctr" anchorCtr="0" forceAA="0" compatLnSpc="1">
            <a:normAutofit lnSpcReduction="10000"/>
          </a:bodyPr>
          <a:lstStyle/>
          <a:p>
            <a:pPr algn="just">
              <a:lnSpc>
                <a:spcPct val="130000"/>
              </a:lnSpc>
              <a:spcBef>
                <a:spcPct val="0"/>
              </a:spcBef>
            </a:pPr>
            <a:r>
              <a:rPr lang="zh-CN" altLang="en-US" sz="1100" dirty="0">
                <a:solidFill>
                  <a:schemeClr val="tx1">
                    <a:lumMod val="65000"/>
                    <a:lumOff val="35000"/>
                  </a:schemeClr>
                </a:solidFill>
                <a:latin typeface="华文楷体" panose="02010600040101010101" pitchFamily="2" charset="-122"/>
                <a:ea typeface="华文楷体" panose="02010600040101010101" pitchFamily="2" charset="-122"/>
                <a:cs typeface="+mn-ea"/>
                <a:sym typeface="Arial" panose="020B0604020202020204" pitchFamily="34" charset="0"/>
              </a:rPr>
              <a:t>逐渐扩展到更多专业领域，如高频交易、量化投资、金融科技等，以满足不断变化的市场需求。</a:t>
            </a:r>
            <a:endParaRPr lang="zh-CN" altLang="en-US" sz="1100" dirty="0">
              <a:solidFill>
                <a:schemeClr val="tx1">
                  <a:lumMod val="65000"/>
                  <a:lumOff val="35000"/>
                </a:schemeClr>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77" name="iṧľíḋê"/>
          <p:cNvSpPr/>
          <p:nvPr/>
        </p:nvSpPr>
        <p:spPr bwMode="gray">
          <a:xfrm>
            <a:off x="9545637" y="2347202"/>
            <a:ext cx="1936321" cy="1142041"/>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46800" rIns="252000" bIns="46800" numCol="1" spcCol="0" rtlCol="0" fromWordArt="0" anchor="ctr" anchorCtr="0" forceAA="0" compatLnSpc="1">
            <a:normAutofit lnSpcReduction="10000"/>
          </a:bodyPr>
          <a:lstStyle/>
          <a:p>
            <a:pPr algn="just">
              <a:lnSpc>
                <a:spcPct val="130000"/>
              </a:lnSpc>
              <a:spcBef>
                <a:spcPct val="0"/>
              </a:spcBef>
            </a:pPr>
            <a:r>
              <a:rPr lang="zh-CN" altLang="en-US" sz="1100" dirty="0">
                <a:solidFill>
                  <a:schemeClr val="tx1">
                    <a:lumMod val="65000"/>
                    <a:lumOff val="35000"/>
                  </a:schemeClr>
                </a:solidFill>
                <a:latin typeface="华文楷体" panose="02010600040101010101" pitchFamily="2" charset="-122"/>
                <a:ea typeface="华文楷体" panose="02010600040101010101" pitchFamily="2" charset="-122"/>
                <a:cs typeface="+mn-ea"/>
                <a:sym typeface="Arial" panose="020B0604020202020204" pitchFamily="34" charset="0"/>
              </a:rPr>
              <a:t>大数据和人工智能（</a:t>
            </a:r>
            <a:r>
              <a:rPr lang="en-US" altLang="zh-CN" sz="1100" dirty="0">
                <a:solidFill>
                  <a:schemeClr val="tx1">
                    <a:lumMod val="65000"/>
                    <a:lumOff val="35000"/>
                  </a:schemeClr>
                </a:solidFill>
                <a:latin typeface="华文楷体" panose="02010600040101010101" pitchFamily="2" charset="-122"/>
                <a:ea typeface="华文楷体" panose="02010600040101010101" pitchFamily="2" charset="-122"/>
                <a:cs typeface="+mn-ea"/>
                <a:sym typeface="Arial" panose="020B0604020202020204" pitchFamily="34" charset="0"/>
              </a:rPr>
              <a:t>AI</a:t>
            </a:r>
            <a:r>
              <a:rPr lang="zh-CN" altLang="en-US" sz="1100" dirty="0">
                <a:solidFill>
                  <a:schemeClr val="tx1">
                    <a:lumMod val="65000"/>
                    <a:lumOff val="35000"/>
                  </a:schemeClr>
                </a:solidFill>
                <a:latin typeface="华文楷体" panose="02010600040101010101" pitchFamily="2" charset="-122"/>
                <a:ea typeface="华文楷体" panose="02010600040101010101" pitchFamily="2" charset="-122"/>
                <a:cs typeface="+mn-ea"/>
                <a:sym typeface="Arial" panose="020B0604020202020204" pitchFamily="34" charset="0"/>
              </a:rPr>
              <a:t>）应用在金融工程中的地位逐渐增强；同时，社会责任和伦理问题也受到越来越多的关注。</a:t>
            </a:r>
            <a:endParaRPr lang="zh-CN" altLang="en-US" sz="1100" dirty="0">
              <a:solidFill>
                <a:schemeClr val="tx1">
                  <a:lumMod val="65000"/>
                  <a:lumOff val="35000"/>
                </a:schemeClr>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78" name="iṧľíḋê"/>
          <p:cNvSpPr/>
          <p:nvPr/>
        </p:nvSpPr>
        <p:spPr bwMode="gray">
          <a:xfrm>
            <a:off x="3735353" y="2347202"/>
            <a:ext cx="1781436" cy="1142041"/>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46800" rIns="252000" bIns="46800" numCol="1" spcCol="0" rtlCol="0" fromWordArt="0" anchor="ctr" anchorCtr="0" forceAA="0" compatLnSpc="1">
            <a:normAutofit lnSpcReduction="10000"/>
          </a:bodyPr>
          <a:lstStyle/>
          <a:p>
            <a:pPr algn="just">
              <a:lnSpc>
                <a:spcPct val="130000"/>
              </a:lnSpc>
              <a:spcBef>
                <a:spcPct val="0"/>
              </a:spcBef>
            </a:pPr>
            <a:r>
              <a:rPr lang="zh-CN" altLang="en-US" sz="1100" dirty="0">
                <a:solidFill>
                  <a:schemeClr val="tx1">
                    <a:lumMod val="65000"/>
                    <a:lumOff val="35000"/>
                  </a:schemeClr>
                </a:solidFill>
                <a:latin typeface="华文楷体" panose="02010600040101010101" pitchFamily="2" charset="-122"/>
                <a:ea typeface="华文楷体" panose="02010600040101010101" pitchFamily="2" charset="-122"/>
                <a:cs typeface="+mn-ea"/>
                <a:sym typeface="Arial" panose="020B0604020202020204" pitchFamily="34" charset="0"/>
              </a:rPr>
              <a:t>强调使用更复杂的数学模型和定量技术来理解金融市场。这导致金融工程课程的数学要求变得更高</a:t>
            </a:r>
            <a:endParaRPr lang="zh-CN" altLang="en-US" sz="1100" dirty="0">
              <a:solidFill>
                <a:schemeClr val="tx1">
                  <a:lumMod val="65000"/>
                  <a:lumOff val="35000"/>
                </a:schemeClr>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79" name="Shape 345"/>
          <p:cNvSpPr/>
          <p:nvPr/>
        </p:nvSpPr>
        <p:spPr>
          <a:xfrm>
            <a:off x="6280994" y="1807908"/>
            <a:ext cx="962752" cy="252000"/>
          </a:xfrm>
          <a:prstGeom prst="rect">
            <a:avLst/>
          </a:prstGeom>
          <a:noFill/>
          <a:ln w="12700" cap="flat">
            <a:noFill/>
            <a:miter lim="400000"/>
          </a:ln>
          <a:effectLst/>
        </p:spPr>
        <p:txBody>
          <a:bodyPr wrap="square" lIns="0" tIns="0" rIns="0" bIns="0" numCol="1" anchor="ctr">
            <a:norm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en-US" altLang="zh-CN" sz="1100" b="1" dirty="0">
                <a:solidFill>
                  <a:schemeClr val="bg1"/>
                </a:solidFill>
                <a:latin typeface="华文楷体" panose="02010600040101010101" pitchFamily="2" charset="-122"/>
                <a:ea typeface="华文楷体" panose="02010600040101010101" pitchFamily="2" charset="-122"/>
                <a:cs typeface="+mn-ea"/>
                <a:sym typeface="Arial" panose="020B0604020202020204" pitchFamily="34" charset="0"/>
              </a:rPr>
              <a:t>2008</a:t>
            </a:r>
            <a:r>
              <a:rPr lang="zh-CN" altLang="en-US" sz="1100" b="1" dirty="0">
                <a:solidFill>
                  <a:schemeClr val="bg1"/>
                </a:solidFill>
                <a:latin typeface="华文楷体" panose="02010600040101010101" pitchFamily="2" charset="-122"/>
                <a:ea typeface="华文楷体" panose="02010600040101010101" pitchFamily="2" charset="-122"/>
                <a:cs typeface="+mn-ea"/>
                <a:sym typeface="Arial" panose="020B0604020202020204" pitchFamily="34" charset="0"/>
              </a:rPr>
              <a:t>金融危机</a:t>
            </a:r>
            <a:endParaRPr lang="id-ID" altLang="zh-CN" sz="1100" b="1" dirty="0">
              <a:solidFill>
                <a:schemeClr val="bg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80" name="Shape 345"/>
          <p:cNvSpPr/>
          <p:nvPr/>
        </p:nvSpPr>
        <p:spPr>
          <a:xfrm>
            <a:off x="8054242" y="1820254"/>
            <a:ext cx="962752" cy="252000"/>
          </a:xfrm>
          <a:prstGeom prst="rect">
            <a:avLst/>
          </a:prstGeom>
          <a:noFill/>
          <a:ln w="12700" cap="flat">
            <a:noFill/>
            <a:miter lim="400000"/>
          </a:ln>
          <a:effectLst/>
        </p:spPr>
        <p:txBody>
          <a:bodyPr wrap="square" lIns="0" tIns="0" rIns="0" bIns="0" numCol="1" anchor="ctr">
            <a:norm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en-US" altLang="zh-CN" sz="1100" b="1" dirty="0">
                <a:solidFill>
                  <a:schemeClr val="bg1"/>
                </a:solidFill>
                <a:latin typeface="华文楷体" panose="02010600040101010101" pitchFamily="2" charset="-122"/>
                <a:ea typeface="华文楷体" panose="02010600040101010101" pitchFamily="2" charset="-122"/>
                <a:cs typeface="+mn-ea"/>
                <a:sym typeface="Arial" panose="020B0604020202020204" pitchFamily="34" charset="0"/>
              </a:rPr>
              <a:t>2010</a:t>
            </a:r>
            <a:r>
              <a:rPr lang="zh-CN" altLang="en-US" sz="1100" b="1" dirty="0">
                <a:solidFill>
                  <a:schemeClr val="bg1"/>
                </a:solidFill>
                <a:latin typeface="华文楷体" panose="02010600040101010101" pitchFamily="2" charset="-122"/>
                <a:ea typeface="华文楷体" panose="02010600040101010101" pitchFamily="2" charset="-122"/>
                <a:cs typeface="+mn-ea"/>
                <a:sym typeface="Arial" panose="020B0604020202020204" pitchFamily="34" charset="0"/>
              </a:rPr>
              <a:t>年代</a:t>
            </a:r>
            <a:endParaRPr lang="id-ID" altLang="zh-CN" sz="1100" b="1" dirty="0">
              <a:solidFill>
                <a:schemeClr val="bg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81" name="Shape 364"/>
          <p:cNvSpPr/>
          <p:nvPr/>
        </p:nvSpPr>
        <p:spPr>
          <a:xfrm>
            <a:off x="10271895" y="2067645"/>
            <a:ext cx="257116" cy="24368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A0001"/>
          </a:solidFill>
          <a:ln w="50800" cap="flat">
            <a:solidFill>
              <a:srgbClr val="FBF9FC"/>
            </a:solidFill>
            <a:prstDash val="solid"/>
            <a:miter lim="400000"/>
          </a:ln>
          <a:effectLst/>
        </p:spPr>
        <p:txBody>
          <a:bodyPr wrap="square" lIns="0" tIns="0" rIns="0" bIns="0" numCol="1" anchor="ctr">
            <a:noAutofit/>
          </a:bodyPr>
          <a:lstStyle/>
          <a:p>
            <a:pPr lvl="0" algn="ctr">
              <a:lnSpc>
                <a:spcPct val="120000"/>
              </a:lnSpc>
              <a:defRPr sz="11200"/>
            </a:pPr>
            <a:endParaRPr sz="1100" b="1">
              <a:solidFill>
                <a:schemeClr val="bg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82" name="Shape 367"/>
          <p:cNvSpPr/>
          <p:nvPr/>
        </p:nvSpPr>
        <p:spPr>
          <a:xfrm>
            <a:off x="4662469" y="2067645"/>
            <a:ext cx="252000" cy="252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6A6"/>
          </a:solidFill>
          <a:ln w="50800" cap="flat">
            <a:solidFill>
              <a:srgbClr val="FBF9FC"/>
            </a:solidFill>
            <a:prstDash val="solid"/>
            <a:miter lim="400000"/>
          </a:ln>
          <a:effectLst/>
        </p:spPr>
        <p:txBody>
          <a:bodyPr wrap="square" lIns="0" tIns="0" rIns="0" bIns="0" numCol="1" anchor="ctr">
            <a:noAutofit/>
          </a:bodyPr>
          <a:lstStyle/>
          <a:p>
            <a:pPr lvl="0" algn="ctr">
              <a:lnSpc>
                <a:spcPct val="120000"/>
              </a:lnSpc>
              <a:defRPr sz="11200"/>
            </a:pPr>
            <a:endParaRPr sz="1100" b="1" dirty="0">
              <a:solidFill>
                <a:schemeClr val="bg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68" name="Shape 359"/>
          <p:cNvSpPr/>
          <p:nvPr/>
        </p:nvSpPr>
        <p:spPr>
          <a:xfrm>
            <a:off x="4728875" y="2028912"/>
            <a:ext cx="132048" cy="328131"/>
          </a:xfrm>
          <a:prstGeom prst="rect">
            <a:avLst/>
          </a:prstGeom>
          <a:noFill/>
          <a:ln w="12700" cap="flat">
            <a:noFill/>
            <a:miter lim="400000"/>
          </a:ln>
          <a:effectLst/>
        </p:spPr>
        <p:txBody>
          <a:bodyPr wrap="square" lIns="0" tIns="0" rIns="0" bIns="0" numCol="1" anchor="ctr">
            <a:noAutofit/>
          </a:bodyPr>
          <a:lstStyle>
            <a:lvl1pPr>
              <a:defRPr sz="3200" b="1">
                <a:solidFill>
                  <a:srgbClr val="FAF9FC"/>
                </a:solidFill>
                <a:latin typeface="Oxygen"/>
                <a:ea typeface="Oxygen"/>
                <a:cs typeface="Oxygen"/>
                <a:sym typeface="Oxygen"/>
              </a:defRPr>
            </a:lvl1pPr>
          </a:lstStyle>
          <a:p>
            <a:pPr lvl="0" algn="ctr">
              <a:lnSpc>
                <a:spcPct val="120000"/>
              </a:lnSpc>
              <a:defRPr sz="1800" b="0">
                <a:solidFill>
                  <a:srgbClr val="000000"/>
                </a:solidFill>
              </a:defRPr>
            </a:pPr>
            <a:r>
              <a:rPr sz="1100" dirty="0">
                <a:solidFill>
                  <a:schemeClr val="bg1"/>
                </a:solidFill>
                <a:latin typeface="华文楷体" panose="02010600040101010101" pitchFamily="2" charset="-122"/>
                <a:ea typeface="华文楷体" panose="02010600040101010101" pitchFamily="2" charset="-122"/>
                <a:cs typeface="+mn-ea"/>
                <a:sym typeface="Arial" panose="020B0604020202020204" pitchFamily="34" charset="0"/>
              </a:rPr>
              <a:t>1</a:t>
            </a:r>
            <a:endParaRPr sz="1100" dirty="0">
              <a:solidFill>
                <a:schemeClr val="bg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84" name="Shape 359"/>
          <p:cNvSpPr/>
          <p:nvPr/>
        </p:nvSpPr>
        <p:spPr>
          <a:xfrm>
            <a:off x="6572845" y="2014661"/>
            <a:ext cx="132048" cy="328131"/>
          </a:xfrm>
          <a:prstGeom prst="rect">
            <a:avLst/>
          </a:prstGeom>
          <a:noFill/>
          <a:ln w="12700" cap="flat">
            <a:noFill/>
            <a:miter lim="400000"/>
          </a:ln>
          <a:effectLst/>
        </p:spPr>
        <p:txBody>
          <a:bodyPr wrap="square" lIns="0" tIns="0" rIns="0" bIns="0" numCol="1" anchor="ctr">
            <a:noAutofit/>
          </a:bodyPr>
          <a:lstStyle>
            <a:lvl1pPr>
              <a:defRPr sz="3200" b="1">
                <a:solidFill>
                  <a:srgbClr val="FAF9FC"/>
                </a:solidFill>
                <a:latin typeface="Oxygen"/>
                <a:ea typeface="Oxygen"/>
                <a:cs typeface="Oxygen"/>
                <a:sym typeface="Oxygen"/>
              </a:defRPr>
            </a:lvl1pPr>
          </a:lstStyle>
          <a:p>
            <a:pPr lvl="0" algn="ctr">
              <a:lnSpc>
                <a:spcPct val="120000"/>
              </a:lnSpc>
              <a:defRPr sz="1800" b="0">
                <a:solidFill>
                  <a:srgbClr val="000000"/>
                </a:solidFill>
              </a:defRPr>
            </a:pPr>
            <a:r>
              <a:rPr lang="en-US" sz="1100" dirty="0">
                <a:solidFill>
                  <a:schemeClr val="bg1"/>
                </a:solidFill>
                <a:latin typeface="华文楷体" panose="02010600040101010101" pitchFamily="2" charset="-122"/>
                <a:ea typeface="华文楷体" panose="02010600040101010101" pitchFamily="2" charset="-122"/>
                <a:cs typeface="+mn-ea"/>
                <a:sym typeface="Arial" panose="020B0604020202020204" pitchFamily="34" charset="0"/>
              </a:rPr>
              <a:t>2</a:t>
            </a:r>
            <a:endParaRPr sz="1100" dirty="0">
              <a:solidFill>
                <a:schemeClr val="bg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85" name="Shape 359"/>
          <p:cNvSpPr/>
          <p:nvPr/>
        </p:nvSpPr>
        <p:spPr>
          <a:xfrm>
            <a:off x="8420392" y="2029177"/>
            <a:ext cx="132048" cy="328131"/>
          </a:xfrm>
          <a:prstGeom prst="rect">
            <a:avLst/>
          </a:prstGeom>
          <a:noFill/>
          <a:ln w="12700" cap="flat">
            <a:noFill/>
            <a:miter lim="400000"/>
          </a:ln>
          <a:effectLst/>
        </p:spPr>
        <p:txBody>
          <a:bodyPr wrap="square" lIns="0" tIns="0" rIns="0" bIns="0" numCol="1" anchor="ctr">
            <a:noAutofit/>
          </a:bodyPr>
          <a:lstStyle>
            <a:lvl1pPr>
              <a:defRPr sz="3200" b="1">
                <a:solidFill>
                  <a:srgbClr val="FAF9FC"/>
                </a:solidFill>
                <a:latin typeface="Oxygen"/>
                <a:ea typeface="Oxygen"/>
                <a:cs typeface="Oxygen"/>
                <a:sym typeface="Oxygen"/>
              </a:defRPr>
            </a:lvl1pPr>
          </a:lstStyle>
          <a:p>
            <a:pPr lvl="0" algn="ctr">
              <a:lnSpc>
                <a:spcPct val="120000"/>
              </a:lnSpc>
              <a:defRPr sz="1800" b="0">
                <a:solidFill>
                  <a:srgbClr val="000000"/>
                </a:solidFill>
              </a:defRPr>
            </a:pPr>
            <a:r>
              <a:rPr lang="en-US" sz="1100" dirty="0">
                <a:solidFill>
                  <a:schemeClr val="bg1"/>
                </a:solidFill>
                <a:latin typeface="华文楷体" panose="02010600040101010101" pitchFamily="2" charset="-122"/>
                <a:ea typeface="华文楷体" panose="02010600040101010101" pitchFamily="2" charset="-122"/>
                <a:cs typeface="+mn-ea"/>
                <a:sym typeface="Arial" panose="020B0604020202020204" pitchFamily="34" charset="0"/>
              </a:rPr>
              <a:t>3</a:t>
            </a:r>
            <a:endParaRPr sz="1100" dirty="0">
              <a:solidFill>
                <a:schemeClr val="bg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86" name="Shape 359"/>
          <p:cNvSpPr/>
          <p:nvPr/>
        </p:nvSpPr>
        <p:spPr>
          <a:xfrm>
            <a:off x="10342192" y="2025422"/>
            <a:ext cx="132048" cy="328131"/>
          </a:xfrm>
          <a:prstGeom prst="rect">
            <a:avLst/>
          </a:prstGeom>
          <a:noFill/>
          <a:ln w="12700" cap="flat">
            <a:noFill/>
            <a:miter lim="400000"/>
          </a:ln>
          <a:effectLst/>
        </p:spPr>
        <p:txBody>
          <a:bodyPr wrap="square" lIns="0" tIns="0" rIns="0" bIns="0" numCol="1" anchor="ctr">
            <a:noAutofit/>
          </a:bodyPr>
          <a:lstStyle>
            <a:lvl1pPr>
              <a:defRPr sz="3200" b="1">
                <a:solidFill>
                  <a:srgbClr val="FAF9FC"/>
                </a:solidFill>
                <a:latin typeface="Oxygen"/>
                <a:ea typeface="Oxygen"/>
                <a:cs typeface="Oxygen"/>
                <a:sym typeface="Oxygen"/>
              </a:defRPr>
            </a:lvl1pPr>
          </a:lstStyle>
          <a:p>
            <a:pPr lvl="0" algn="ctr">
              <a:lnSpc>
                <a:spcPct val="120000"/>
              </a:lnSpc>
              <a:defRPr sz="1800" b="0">
                <a:solidFill>
                  <a:srgbClr val="000000"/>
                </a:solidFill>
              </a:defRPr>
            </a:pPr>
            <a:r>
              <a:rPr lang="en-US" sz="1100" dirty="0">
                <a:solidFill>
                  <a:schemeClr val="bg1"/>
                </a:solidFill>
                <a:latin typeface="华文楷体" panose="02010600040101010101" pitchFamily="2" charset="-122"/>
                <a:ea typeface="华文楷体" panose="02010600040101010101" pitchFamily="2" charset="-122"/>
                <a:cs typeface="+mn-ea"/>
                <a:sym typeface="Arial" panose="020B0604020202020204" pitchFamily="34" charset="0"/>
              </a:rPr>
              <a:t>4</a:t>
            </a:r>
            <a:endParaRPr sz="1100" dirty="0">
              <a:solidFill>
                <a:schemeClr val="bg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87" name="文本占位符 8"/>
          <p:cNvSpPr txBox="1"/>
          <p:nvPr/>
        </p:nvSpPr>
        <p:spPr>
          <a:xfrm>
            <a:off x="3735094" y="3591161"/>
            <a:ext cx="2360906" cy="261275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000" b="1" kern="1200" dirty="0" smtClean="0">
                <a:solidFill>
                  <a:schemeClr val="tx1">
                    <a:lumMod val="75000"/>
                    <a:lumOff val="25000"/>
                  </a:schemeClr>
                </a:solidFill>
                <a:latin typeface="+mn-ea"/>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zh-CN" altLang="en-US" sz="1200" dirty="0">
                <a:solidFill>
                  <a:schemeClr val="tx1"/>
                </a:solidFill>
                <a:latin typeface="华文楷体" panose="02010600040101010101" pitchFamily="2" charset="-122"/>
                <a:ea typeface="华文楷体" panose="02010600040101010101" pitchFamily="2" charset="-122"/>
              </a:rPr>
              <a:t>基础理论课程</a:t>
            </a:r>
            <a:endParaRPr lang="en-US" altLang="zh-CN" sz="1200" dirty="0">
              <a:solidFill>
                <a:schemeClr val="tx1"/>
              </a:solidFill>
              <a:latin typeface="华文楷体" panose="02010600040101010101" pitchFamily="2" charset="-122"/>
              <a:ea typeface="华文楷体" panose="02010600040101010101" pitchFamily="2" charset="-122"/>
            </a:endParaRPr>
          </a:p>
          <a:p>
            <a:r>
              <a:rPr lang="zh-CN" altLang="en-US" sz="1200" dirty="0">
                <a:solidFill>
                  <a:schemeClr val="tx1"/>
                </a:solidFill>
                <a:latin typeface="华文楷体" panose="02010600040101010101" pitchFamily="2" charset="-122"/>
                <a:ea typeface="华文楷体" panose="02010600040101010101" pitchFamily="2" charset="-122"/>
              </a:rPr>
              <a:t>数学与统计学基础</a:t>
            </a:r>
            <a:r>
              <a:rPr lang="zh-CN" altLang="en-US" sz="1200" b="0" dirty="0">
                <a:solidFill>
                  <a:schemeClr val="tx1"/>
                </a:solidFill>
                <a:latin typeface="华文楷体" panose="02010600040101010101" pitchFamily="2" charset="-122"/>
                <a:ea typeface="华文楷体" panose="02010600040101010101" pitchFamily="2" charset="-122"/>
              </a:rPr>
              <a:t>：</a:t>
            </a:r>
            <a:r>
              <a:rPr lang="zh-CN" altLang="en-US" sz="1200" b="0" dirty="0">
                <a:solidFill>
                  <a:schemeClr val="tx1"/>
                </a:solidFill>
                <a:latin typeface="华文楷体" panose="02010600040101010101" pitchFamily="2" charset="-122"/>
                <a:ea typeface="华文楷体" panose="02010600040101010101" pitchFamily="2" charset="-122"/>
                <a:sym typeface="Arial" panose="020B0604020202020204" pitchFamily="34" charset="0"/>
              </a:rPr>
              <a:t>包括微积分、线性代数、概率论等基础数学知识，以及统计学方法的应用</a:t>
            </a:r>
            <a:endParaRPr lang="en-US" altLang="zh-CN" sz="1200" b="0" dirty="0">
              <a:solidFill>
                <a:schemeClr val="tx1"/>
              </a:solidFill>
              <a:latin typeface="华文楷体" panose="02010600040101010101" pitchFamily="2" charset="-122"/>
              <a:ea typeface="华文楷体" panose="02010600040101010101" pitchFamily="2" charset="-122"/>
              <a:sym typeface="Arial" panose="020B0604020202020204" pitchFamily="34" charset="0"/>
            </a:endParaRPr>
          </a:p>
          <a:p>
            <a:r>
              <a:rPr lang="zh-CN" altLang="en-US" sz="1200" dirty="0">
                <a:solidFill>
                  <a:schemeClr val="tx1"/>
                </a:solidFill>
                <a:latin typeface="华文楷体" panose="02010600040101010101" pitchFamily="2" charset="-122"/>
                <a:ea typeface="华文楷体" panose="02010600040101010101" pitchFamily="2" charset="-122"/>
                <a:sym typeface="Arial" panose="020B0604020202020204" pitchFamily="34" charset="0"/>
              </a:rPr>
              <a:t>金融学基础</a:t>
            </a:r>
            <a:r>
              <a:rPr lang="zh-CN" altLang="en-US" sz="1200" b="0" dirty="0">
                <a:solidFill>
                  <a:schemeClr val="tx1"/>
                </a:solidFill>
                <a:latin typeface="华文楷体" panose="02010600040101010101" pitchFamily="2" charset="-122"/>
                <a:ea typeface="华文楷体" panose="02010600040101010101" pitchFamily="2" charset="-122"/>
                <a:sym typeface="Arial" panose="020B0604020202020204" pitchFamily="34" charset="0"/>
              </a:rPr>
              <a:t>：介绍金融市场、金融产品、金融机构等基本概念。</a:t>
            </a:r>
            <a:endParaRPr lang="zh-CN" altLang="en-US" sz="1200" b="0" dirty="0">
              <a:solidFill>
                <a:schemeClr val="tx1"/>
              </a:solidFill>
              <a:latin typeface="华文楷体" panose="02010600040101010101" pitchFamily="2" charset="-122"/>
              <a:ea typeface="华文楷体" panose="02010600040101010101" pitchFamily="2" charset="-122"/>
              <a:sym typeface="Arial" panose="020B0604020202020204" pitchFamily="34" charset="0"/>
            </a:endParaRPr>
          </a:p>
          <a:p>
            <a:r>
              <a:rPr lang="zh-CN" altLang="en-US" sz="1200" dirty="0">
                <a:solidFill>
                  <a:schemeClr val="tx1"/>
                </a:solidFill>
                <a:latin typeface="华文楷体" panose="02010600040101010101" pitchFamily="2" charset="-122"/>
                <a:ea typeface="华文楷体" panose="02010600040101010101" pitchFamily="2" charset="-122"/>
                <a:sym typeface="Arial" panose="020B0604020202020204" pitchFamily="34" charset="0"/>
              </a:rPr>
              <a:t>计量金融学</a:t>
            </a:r>
            <a:r>
              <a:rPr lang="zh-CN" altLang="en-US" sz="1200" b="0" dirty="0">
                <a:solidFill>
                  <a:schemeClr val="tx1"/>
                </a:solidFill>
                <a:latin typeface="华文楷体" panose="02010600040101010101" pitchFamily="2" charset="-122"/>
                <a:ea typeface="华文楷体" panose="02010600040101010101" pitchFamily="2" charset="-122"/>
                <a:sym typeface="Arial" panose="020B0604020202020204" pitchFamily="34" charset="0"/>
              </a:rPr>
              <a:t>：利用计量方法对金融数据进行分析，研究金融市场的现象和规律</a:t>
            </a:r>
            <a:endParaRPr lang="zh-CN" altLang="en-US" sz="1200" b="0" dirty="0">
              <a:solidFill>
                <a:schemeClr val="tx1"/>
              </a:solidFill>
              <a:latin typeface="华文楷体" panose="02010600040101010101" pitchFamily="2" charset="-122"/>
              <a:ea typeface="华文楷体" panose="02010600040101010101" pitchFamily="2" charset="-122"/>
              <a:sym typeface="Arial" panose="020B0604020202020204" pitchFamily="34" charset="0"/>
            </a:endParaRPr>
          </a:p>
          <a:p>
            <a:endParaRPr lang="zh-CN" altLang="en-US" sz="1200" b="0" dirty="0">
              <a:solidFill>
                <a:schemeClr val="tx1"/>
              </a:solidFill>
              <a:latin typeface="华文楷体" panose="02010600040101010101" pitchFamily="2" charset="-122"/>
              <a:ea typeface="华文楷体" panose="02010600040101010101" pitchFamily="2" charset="-122"/>
            </a:endParaRPr>
          </a:p>
        </p:txBody>
      </p:sp>
      <p:sp>
        <p:nvSpPr>
          <p:cNvPr id="88" name="文本占位符 8"/>
          <p:cNvSpPr txBox="1"/>
          <p:nvPr/>
        </p:nvSpPr>
        <p:spPr>
          <a:xfrm>
            <a:off x="6190371" y="3718810"/>
            <a:ext cx="2106750" cy="232771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000" b="1" kern="1200" dirty="0" smtClean="0">
                <a:solidFill>
                  <a:schemeClr val="tx1">
                    <a:lumMod val="75000"/>
                    <a:lumOff val="25000"/>
                  </a:schemeClr>
                </a:solidFill>
                <a:latin typeface="+mn-ea"/>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zh-CN" altLang="en-US" sz="1100" dirty="0">
                <a:solidFill>
                  <a:schemeClr val="tx1"/>
                </a:solidFill>
                <a:latin typeface="华文楷体" panose="02010600040101010101" pitchFamily="2" charset="-122"/>
                <a:ea typeface="华文楷体" panose="02010600040101010101" pitchFamily="2" charset="-122"/>
              </a:rPr>
              <a:t>金融工程核心课程</a:t>
            </a:r>
            <a:endParaRPr lang="en-US" altLang="zh-CN" sz="1100" dirty="0">
              <a:solidFill>
                <a:schemeClr val="tx1"/>
              </a:solidFill>
              <a:latin typeface="华文楷体" panose="02010600040101010101" pitchFamily="2" charset="-122"/>
              <a:ea typeface="华文楷体" panose="02010600040101010101" pitchFamily="2" charset="-122"/>
            </a:endParaRPr>
          </a:p>
          <a:p>
            <a:r>
              <a:rPr lang="zh-CN" altLang="en-US" sz="1100" dirty="0">
                <a:solidFill>
                  <a:schemeClr val="tx1"/>
                </a:solidFill>
                <a:latin typeface="华文楷体" panose="02010600040101010101" pitchFamily="2" charset="-122"/>
                <a:ea typeface="华文楷体" panose="02010600040101010101" pitchFamily="2" charset="-122"/>
              </a:rPr>
              <a:t>金融工程导论</a:t>
            </a:r>
            <a:r>
              <a:rPr lang="zh-CN" altLang="en-US" sz="1100" b="0" dirty="0">
                <a:solidFill>
                  <a:schemeClr val="tx1"/>
                </a:solidFill>
                <a:latin typeface="华文楷体" panose="02010600040101010101" pitchFamily="2" charset="-122"/>
                <a:ea typeface="华文楷体" panose="02010600040101010101" pitchFamily="2" charset="-122"/>
              </a:rPr>
              <a:t>：</a:t>
            </a:r>
            <a:r>
              <a:rPr lang="zh-CN" altLang="en-US" sz="1100" b="0" dirty="0">
                <a:solidFill>
                  <a:schemeClr val="tx1"/>
                </a:solidFill>
                <a:latin typeface="华文楷体" panose="02010600040101010101" pitchFamily="2" charset="-122"/>
                <a:ea typeface="华文楷体" panose="02010600040101010101" pitchFamily="2" charset="-122"/>
                <a:sym typeface="Arial" panose="020B0604020202020204" pitchFamily="34" charset="0"/>
              </a:rPr>
              <a:t>介绍金融工程的基本概念、发展历史、研究方向等。</a:t>
            </a:r>
            <a:endParaRPr lang="zh-CN" altLang="en-US" sz="1100" b="0" dirty="0">
              <a:solidFill>
                <a:schemeClr val="tx1"/>
              </a:solidFill>
              <a:latin typeface="华文楷体" panose="02010600040101010101" pitchFamily="2" charset="-122"/>
              <a:ea typeface="华文楷体" panose="02010600040101010101" pitchFamily="2" charset="-122"/>
              <a:sym typeface="Arial" panose="020B0604020202020204" pitchFamily="34" charset="0"/>
            </a:endParaRPr>
          </a:p>
          <a:p>
            <a:r>
              <a:rPr lang="zh-CN" altLang="en-US" sz="1100" dirty="0">
                <a:solidFill>
                  <a:schemeClr val="tx1"/>
                </a:solidFill>
                <a:latin typeface="华文楷体" panose="02010600040101010101" pitchFamily="2" charset="-122"/>
                <a:ea typeface="华文楷体" panose="02010600040101010101" pitchFamily="2" charset="-122"/>
                <a:sym typeface="Arial" panose="020B0604020202020204" pitchFamily="34" charset="0"/>
              </a:rPr>
              <a:t>衍生品定价和风险管理</a:t>
            </a:r>
            <a:r>
              <a:rPr lang="zh-CN" altLang="en-US" sz="1100" b="0" dirty="0">
                <a:solidFill>
                  <a:schemeClr val="tx1"/>
                </a:solidFill>
                <a:latin typeface="华文楷体" panose="02010600040101010101" pitchFamily="2" charset="-122"/>
                <a:ea typeface="华文楷体" panose="02010600040101010101" pitchFamily="2" charset="-122"/>
                <a:sym typeface="Arial" panose="020B0604020202020204" pitchFamily="34" charset="0"/>
              </a:rPr>
              <a:t>：包括期权定价理论、期货市场分析，以及如何运用衍生品进行风险管理</a:t>
            </a:r>
            <a:endParaRPr lang="zh-CN" altLang="en-US" sz="1100" b="0" dirty="0">
              <a:solidFill>
                <a:schemeClr val="tx1"/>
              </a:solidFill>
              <a:latin typeface="华文楷体" panose="02010600040101010101" pitchFamily="2" charset="-122"/>
              <a:ea typeface="华文楷体" panose="02010600040101010101" pitchFamily="2" charset="-122"/>
              <a:sym typeface="Arial" panose="020B0604020202020204" pitchFamily="34" charset="0"/>
            </a:endParaRPr>
          </a:p>
          <a:p>
            <a:r>
              <a:rPr lang="zh-CN" altLang="en-US" sz="1100" dirty="0">
                <a:solidFill>
                  <a:schemeClr val="tx1"/>
                </a:solidFill>
                <a:latin typeface="华文楷体" panose="02010600040101010101" pitchFamily="2" charset="-122"/>
                <a:ea typeface="华文楷体" panose="02010600040101010101" pitchFamily="2" charset="-122"/>
                <a:sym typeface="Arial" panose="020B0604020202020204" pitchFamily="34" charset="0"/>
              </a:rPr>
              <a:t>金融工程模型</a:t>
            </a:r>
            <a:r>
              <a:rPr lang="zh-CN" altLang="en-US" sz="1100" b="0" dirty="0">
                <a:solidFill>
                  <a:schemeClr val="tx1"/>
                </a:solidFill>
                <a:latin typeface="华文楷体" panose="02010600040101010101" pitchFamily="2" charset="-122"/>
                <a:ea typeface="华文楷体" panose="02010600040101010101" pitchFamily="2" charset="-122"/>
                <a:sym typeface="Arial" panose="020B0604020202020204" pitchFamily="34" charset="0"/>
              </a:rPr>
              <a:t>：学习使用数学模型来解决金融问题，例如期权定价模型、均衡模型等</a:t>
            </a:r>
            <a:endParaRPr lang="zh-CN" altLang="en-US" sz="1100" b="0" dirty="0">
              <a:solidFill>
                <a:schemeClr val="tx1"/>
              </a:solidFill>
              <a:latin typeface="华文楷体" panose="02010600040101010101" pitchFamily="2" charset="-122"/>
              <a:ea typeface="华文楷体" panose="02010600040101010101" pitchFamily="2" charset="-122"/>
              <a:sym typeface="Arial" panose="020B0604020202020204" pitchFamily="34" charset="0"/>
            </a:endParaRPr>
          </a:p>
        </p:txBody>
      </p:sp>
      <p:sp>
        <p:nvSpPr>
          <p:cNvPr id="89" name="文本占位符 8"/>
          <p:cNvSpPr txBox="1"/>
          <p:nvPr/>
        </p:nvSpPr>
        <p:spPr>
          <a:xfrm>
            <a:off x="8407046" y="3722197"/>
            <a:ext cx="3074911" cy="232771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000" b="1" kern="1200" dirty="0" smtClean="0">
                <a:solidFill>
                  <a:schemeClr val="tx1">
                    <a:lumMod val="75000"/>
                    <a:lumOff val="25000"/>
                  </a:schemeClr>
                </a:solidFill>
                <a:latin typeface="+mn-ea"/>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zh-CN" altLang="en-US" sz="1100" dirty="0">
                <a:solidFill>
                  <a:schemeClr val="tx1"/>
                </a:solidFill>
                <a:latin typeface="华文楷体" panose="02010600040101010101" pitchFamily="2" charset="-122"/>
                <a:ea typeface="华文楷体" panose="02010600040101010101" pitchFamily="2" charset="-122"/>
              </a:rPr>
              <a:t>其他课程</a:t>
            </a:r>
            <a:endParaRPr lang="en-US" altLang="zh-CN" sz="1100" dirty="0">
              <a:solidFill>
                <a:schemeClr val="tx1"/>
              </a:solidFill>
              <a:latin typeface="华文楷体" panose="02010600040101010101" pitchFamily="2" charset="-122"/>
              <a:ea typeface="华文楷体" panose="02010600040101010101" pitchFamily="2" charset="-122"/>
            </a:endParaRPr>
          </a:p>
          <a:p>
            <a:r>
              <a:rPr lang="zh-CN" altLang="en-US" sz="1100" dirty="0">
                <a:solidFill>
                  <a:schemeClr val="tx1"/>
                </a:solidFill>
                <a:latin typeface="华文楷体" panose="02010600040101010101" pitchFamily="2" charset="-122"/>
                <a:ea typeface="华文楷体" panose="02010600040101010101" pitchFamily="2" charset="-122"/>
              </a:rPr>
              <a:t>计算机科学与技术应用</a:t>
            </a:r>
            <a:r>
              <a:rPr lang="zh-CN" altLang="en-US" sz="1100" b="0" dirty="0">
                <a:solidFill>
                  <a:schemeClr val="tx1"/>
                </a:solidFill>
                <a:latin typeface="华文楷体" panose="02010600040101010101" pitchFamily="2" charset="-122"/>
                <a:ea typeface="华文楷体" panose="02010600040101010101" pitchFamily="2" charset="-122"/>
              </a:rPr>
              <a:t>：</a:t>
            </a:r>
            <a:r>
              <a:rPr lang="zh-CN" altLang="en-US" sz="1100" b="0" dirty="0">
                <a:solidFill>
                  <a:schemeClr val="tx1"/>
                </a:solidFill>
                <a:latin typeface="华文楷体" panose="02010600040101010101" pitchFamily="2" charset="-122"/>
                <a:ea typeface="华文楷体" panose="02010600040101010101" pitchFamily="2" charset="-122"/>
                <a:sym typeface="Arial" panose="020B0604020202020204" pitchFamily="34" charset="0"/>
              </a:rPr>
              <a:t>计算金融学；数据分析与挖掘</a:t>
            </a:r>
            <a:endParaRPr lang="zh-CN" altLang="en-US" sz="1100" b="0" dirty="0">
              <a:solidFill>
                <a:schemeClr val="tx1"/>
              </a:solidFill>
              <a:latin typeface="华文楷体" panose="02010600040101010101" pitchFamily="2" charset="-122"/>
              <a:ea typeface="华文楷体" panose="02010600040101010101" pitchFamily="2" charset="-122"/>
              <a:sym typeface="Arial" panose="020B0604020202020204" pitchFamily="34" charset="0"/>
            </a:endParaRPr>
          </a:p>
          <a:p>
            <a:r>
              <a:rPr lang="zh-CN" altLang="en-US" sz="1100" dirty="0">
                <a:solidFill>
                  <a:schemeClr val="tx1"/>
                </a:solidFill>
                <a:latin typeface="华文楷体" panose="02010600040101010101" pitchFamily="2" charset="-122"/>
                <a:ea typeface="华文楷体" panose="02010600040101010101" pitchFamily="2" charset="-122"/>
                <a:sym typeface="Arial" panose="020B0604020202020204" pitchFamily="34" charset="0"/>
              </a:rPr>
              <a:t>风险管理</a:t>
            </a:r>
            <a:r>
              <a:rPr lang="zh-CN" altLang="en-US" sz="1100" b="0" dirty="0">
                <a:solidFill>
                  <a:schemeClr val="tx1"/>
                </a:solidFill>
                <a:latin typeface="华文楷体" panose="02010600040101010101" pitchFamily="2" charset="-122"/>
                <a:ea typeface="华文楷体" panose="02010600040101010101" pitchFamily="2" charset="-122"/>
                <a:sym typeface="Arial" panose="020B0604020202020204" pitchFamily="34" charset="0"/>
              </a:rPr>
              <a:t>：金融风险管理；保险精算</a:t>
            </a:r>
            <a:endParaRPr lang="zh-CN" altLang="en-US" sz="1100" b="0" dirty="0">
              <a:solidFill>
                <a:schemeClr val="tx1"/>
              </a:solidFill>
              <a:latin typeface="华文楷体" panose="02010600040101010101" pitchFamily="2" charset="-122"/>
              <a:ea typeface="华文楷体" panose="02010600040101010101" pitchFamily="2" charset="-122"/>
              <a:sym typeface="Arial" panose="020B0604020202020204" pitchFamily="34" charset="0"/>
            </a:endParaRPr>
          </a:p>
          <a:p>
            <a:r>
              <a:rPr lang="zh-CN" altLang="en-US" sz="1100" dirty="0">
                <a:solidFill>
                  <a:schemeClr val="tx1"/>
                </a:solidFill>
                <a:latin typeface="华文楷体" panose="02010600040101010101" pitchFamily="2" charset="-122"/>
                <a:ea typeface="华文楷体" panose="02010600040101010101" pitchFamily="2" charset="-122"/>
                <a:sym typeface="Arial" panose="020B0604020202020204" pitchFamily="34" charset="0"/>
              </a:rPr>
              <a:t>金融工程实务</a:t>
            </a:r>
            <a:r>
              <a:rPr lang="zh-CN" altLang="en-US" sz="1100" b="0" dirty="0">
                <a:solidFill>
                  <a:schemeClr val="tx1"/>
                </a:solidFill>
                <a:latin typeface="华文楷体" panose="02010600040101010101" pitchFamily="2" charset="-122"/>
                <a:ea typeface="华文楷体" panose="02010600040101010101" pitchFamily="2" charset="-122"/>
                <a:sym typeface="Arial" panose="020B0604020202020204" pitchFamily="34" charset="0"/>
              </a:rPr>
              <a:t>：量化投资策略；金融工程实践案例</a:t>
            </a:r>
            <a:endParaRPr lang="en-US" altLang="zh-CN" sz="1100" b="0" dirty="0">
              <a:solidFill>
                <a:schemeClr val="tx1"/>
              </a:solidFill>
              <a:latin typeface="华文楷体" panose="02010600040101010101" pitchFamily="2" charset="-122"/>
              <a:ea typeface="华文楷体" panose="02010600040101010101" pitchFamily="2" charset="-122"/>
              <a:sym typeface="Arial" panose="020B0604020202020204" pitchFamily="34" charset="0"/>
            </a:endParaRPr>
          </a:p>
          <a:p>
            <a:r>
              <a:rPr lang="zh-CN" altLang="en-US" sz="1100" dirty="0">
                <a:solidFill>
                  <a:schemeClr val="tx1"/>
                </a:solidFill>
                <a:latin typeface="华文楷体" panose="02010600040101010101" pitchFamily="2" charset="-122"/>
                <a:ea typeface="华文楷体" panose="02010600040101010101" pitchFamily="2" charset="-122"/>
                <a:sym typeface="Arial" panose="020B0604020202020204" pitchFamily="34" charset="0"/>
              </a:rPr>
              <a:t>新型技术应用</a:t>
            </a:r>
            <a:r>
              <a:rPr lang="zh-CN" altLang="en-US" sz="1100" b="0" dirty="0">
                <a:solidFill>
                  <a:schemeClr val="tx1"/>
                </a:solidFill>
                <a:latin typeface="华文楷体" panose="02010600040101010101" pitchFamily="2" charset="-122"/>
                <a:ea typeface="华文楷体" panose="02010600040101010101" pitchFamily="2" charset="-122"/>
                <a:sym typeface="Arial" panose="020B0604020202020204" pitchFamily="34" charset="0"/>
              </a:rPr>
              <a:t>：区块链与金融科技</a:t>
            </a:r>
            <a:endParaRPr lang="en-US" altLang="zh-CN" sz="1100" b="0" dirty="0">
              <a:solidFill>
                <a:schemeClr val="tx1"/>
              </a:solidFill>
              <a:latin typeface="华文楷体" panose="02010600040101010101" pitchFamily="2" charset="-122"/>
              <a:ea typeface="华文楷体" panose="02010600040101010101" pitchFamily="2" charset="-122"/>
              <a:sym typeface="Arial" panose="020B0604020202020204" pitchFamily="34" charset="0"/>
            </a:endParaRPr>
          </a:p>
          <a:p>
            <a:r>
              <a:rPr lang="zh-CN" altLang="en-US" sz="1100" dirty="0">
                <a:solidFill>
                  <a:schemeClr val="tx1"/>
                </a:solidFill>
                <a:latin typeface="华文楷体" panose="02010600040101010101" pitchFamily="2" charset="-122"/>
                <a:ea typeface="华文楷体" panose="02010600040101010101" pitchFamily="2" charset="-122"/>
                <a:sym typeface="Arial" panose="020B0604020202020204" pitchFamily="34" charset="0"/>
              </a:rPr>
              <a:t>综合性金融工程课程</a:t>
            </a:r>
            <a:endParaRPr lang="en-US" altLang="zh-CN" sz="1100" dirty="0">
              <a:solidFill>
                <a:schemeClr val="tx1"/>
              </a:solidFill>
              <a:latin typeface="华文楷体" panose="02010600040101010101" pitchFamily="2" charset="-122"/>
              <a:ea typeface="华文楷体" panose="02010600040101010101" pitchFamily="2" charset="-122"/>
              <a:sym typeface="Arial" panose="020B0604020202020204" pitchFamily="34" charset="0"/>
            </a:endParaRPr>
          </a:p>
          <a:p>
            <a:r>
              <a:rPr lang="zh-CN" altLang="en-US" sz="1100" dirty="0">
                <a:solidFill>
                  <a:schemeClr val="tx1"/>
                </a:solidFill>
                <a:latin typeface="华文楷体" panose="02010600040101010101" pitchFamily="2" charset="-122"/>
                <a:ea typeface="华文楷体" panose="02010600040101010101" pitchFamily="2" charset="-122"/>
                <a:sym typeface="Arial" panose="020B0604020202020204" pitchFamily="34" charset="0"/>
              </a:rPr>
              <a:t>实习与项目</a:t>
            </a:r>
            <a:endParaRPr lang="zh-CN" altLang="en-US" sz="1100" dirty="0">
              <a:solidFill>
                <a:schemeClr val="tx1"/>
              </a:solidFill>
              <a:latin typeface="华文楷体" panose="02010600040101010101" pitchFamily="2" charset="-122"/>
              <a:ea typeface="华文楷体" panose="02010600040101010101" pitchFamily="2" charset="-122"/>
              <a:sym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 name="think-cell 幻灯片" r:id="rId2" imgW="5080" imgH="5080" progId="TCLayout.ActiveDocument.1">
                  <p:embed/>
                </p:oleObj>
              </mc:Choice>
              <mc:Fallback>
                <p:oleObj name="think-cell 幻灯片" r:id="rId2" imgW="5080" imgH="5080" progId="TCLayout.ActiveDocument.1">
                  <p:embed/>
                  <p:pic>
                    <p:nvPicPr>
                      <p:cNvPr id="0" name="图片 1"/>
                      <p:cNvPicPr/>
                      <p:nvPr/>
                    </p:nvPicPr>
                    <p:blipFill>
                      <a:blip r:embed="rId3"/>
                      <a:stretch>
                        <a:fillRect/>
                      </a:stretch>
                    </p:blipFill>
                    <p:spPr>
                      <a:xfrm>
                        <a:off x="1588" y="1588"/>
                        <a:ext cx="1588" cy="1588"/>
                      </a:xfrm>
                      <a:prstGeom prst="rect">
                        <a:avLst/>
                      </a:prstGeom>
                    </p:spPr>
                  </p:pic>
                </p:oleObj>
              </mc:Fallback>
            </mc:AlternateContent>
          </a:graphicData>
        </a:graphic>
      </p:graphicFrame>
      <p:pic>
        <p:nvPicPr>
          <p:cNvPr id="24" name="图片 23"/>
          <p:cNvPicPr>
            <a:picLocks noChangeAspect="1"/>
          </p:cNvPicPr>
          <p:nvPr/>
        </p:nvPicPr>
        <p:blipFill>
          <a:blip r:embed="rId4"/>
          <a:srcRect/>
          <a:stretch>
            <a:fillRect/>
          </a:stretch>
        </p:blipFill>
        <p:spPr>
          <a:xfrm>
            <a:off x="626291" y="4221018"/>
            <a:ext cx="3444307" cy="1641803"/>
          </a:xfrm>
          <a:prstGeom prst="rect">
            <a:avLst/>
          </a:prstGeom>
        </p:spPr>
      </p:pic>
      <p:pic>
        <p:nvPicPr>
          <p:cNvPr id="25" name="图片 24"/>
          <p:cNvPicPr>
            <a:picLocks noChangeAspect="1"/>
          </p:cNvPicPr>
          <p:nvPr/>
        </p:nvPicPr>
        <p:blipFill rotWithShape="1">
          <a:blip r:embed="rId5"/>
          <a:srcRect r="14750"/>
          <a:stretch>
            <a:fillRect/>
          </a:stretch>
        </p:blipFill>
        <p:spPr>
          <a:xfrm>
            <a:off x="4497663" y="4229131"/>
            <a:ext cx="3491163" cy="1548336"/>
          </a:xfrm>
          <a:prstGeom prst="rect">
            <a:avLst/>
          </a:prstGeom>
        </p:spPr>
      </p:pic>
      <p:pic>
        <p:nvPicPr>
          <p:cNvPr id="26" name="图片 25"/>
          <p:cNvPicPr>
            <a:picLocks noChangeAspect="1"/>
          </p:cNvPicPr>
          <p:nvPr/>
        </p:nvPicPr>
        <p:blipFill rotWithShape="1">
          <a:blip r:embed="rId6"/>
          <a:srcRect l="10555"/>
          <a:stretch>
            <a:fillRect/>
          </a:stretch>
        </p:blipFill>
        <p:spPr>
          <a:xfrm>
            <a:off x="8413417" y="4266463"/>
            <a:ext cx="3499708" cy="1511004"/>
          </a:xfrm>
          <a:prstGeom prst="rect">
            <a:avLst/>
          </a:prstGeom>
        </p:spPr>
      </p:pic>
      <p:pic>
        <p:nvPicPr>
          <p:cNvPr id="13" name="图片 12"/>
          <p:cNvPicPr>
            <a:picLocks noChangeAspect="1"/>
          </p:cNvPicPr>
          <p:nvPr/>
        </p:nvPicPr>
        <p:blipFill>
          <a:blip r:embed="rId7"/>
          <a:srcRect/>
          <a:stretch>
            <a:fillRect/>
          </a:stretch>
        </p:blipFill>
        <p:spPr>
          <a:xfrm>
            <a:off x="8419490" y="1767238"/>
            <a:ext cx="3400673" cy="1547629"/>
          </a:xfrm>
          <a:prstGeom prst="rect">
            <a:avLst/>
          </a:prstGeom>
        </p:spPr>
      </p:pic>
      <p:pic>
        <p:nvPicPr>
          <p:cNvPr id="9" name="图片 8"/>
          <p:cNvPicPr>
            <a:picLocks noChangeAspect="1"/>
          </p:cNvPicPr>
          <p:nvPr/>
        </p:nvPicPr>
        <p:blipFill>
          <a:blip r:embed="rId8"/>
          <a:srcRect/>
          <a:stretch>
            <a:fillRect/>
          </a:stretch>
        </p:blipFill>
        <p:spPr>
          <a:xfrm>
            <a:off x="4496427" y="1787233"/>
            <a:ext cx="3400673" cy="1527634"/>
          </a:xfrm>
          <a:prstGeom prst="rect">
            <a:avLst/>
          </a:prstGeom>
        </p:spPr>
      </p:pic>
      <p:pic>
        <p:nvPicPr>
          <p:cNvPr id="6" name="图片 5"/>
          <p:cNvPicPr>
            <a:picLocks noChangeAspect="1"/>
          </p:cNvPicPr>
          <p:nvPr/>
        </p:nvPicPr>
        <p:blipFill>
          <a:blip r:embed="rId9"/>
          <a:srcRect/>
          <a:stretch>
            <a:fillRect/>
          </a:stretch>
        </p:blipFill>
        <p:spPr>
          <a:xfrm>
            <a:off x="976052" y="1884362"/>
            <a:ext cx="2592823" cy="1296412"/>
          </a:xfrm>
          <a:prstGeom prst="rect">
            <a:avLst/>
          </a:prstGeom>
        </p:spPr>
      </p:pic>
      <p:sp>
        <p:nvSpPr>
          <p:cNvPr id="10" name="灯片编号占位符 9"/>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p:txBody>
          <a:bodyPr vert="horz">
            <a:normAutofit fontScale="90000"/>
          </a:bodyPr>
          <a:lstStyle/>
          <a:p>
            <a:r>
              <a:rPr lang="zh-CN" altLang="en-US" sz="2200" spc="600" dirty="0">
                <a:solidFill>
                  <a:srgbClr val="9A0001"/>
                </a:solidFill>
                <a:latin typeface="华文楷体" panose="02010600040101010101" pitchFamily="2" charset="-122"/>
                <a:ea typeface="华文楷体" panose="02010600040101010101" pitchFamily="2" charset="-122"/>
                <a:sym typeface="Arial" panose="020B0604020202020204" pitchFamily="34" charset="0"/>
              </a:rPr>
              <a:t>金融工程课程体系的建立与变迁</a:t>
            </a:r>
            <a:br>
              <a:rPr lang="en-US" altLang="zh-CN" sz="3200" dirty="0">
                <a:latin typeface="华文楷体" panose="02010600040101010101" pitchFamily="2" charset="-122"/>
                <a:ea typeface="华文楷体" panose="02010600040101010101" pitchFamily="2" charset="-122"/>
                <a:sym typeface="Arial" panose="020B0604020202020204" pitchFamily="34" charset="0"/>
              </a:rPr>
            </a:br>
            <a:r>
              <a:rPr lang="zh-CN" altLang="en-US" sz="1800" dirty="0">
                <a:latin typeface="华文楷体" panose="02010600040101010101" pitchFamily="2" charset="-122"/>
                <a:ea typeface="华文楷体" panose="02010600040101010101" pitchFamily="2" charset="-122"/>
                <a:sym typeface="Arial" panose="020B0604020202020204" pitchFamily="34" charset="0"/>
              </a:rPr>
              <a:t>金融工程课程特点</a:t>
            </a:r>
            <a:endParaRPr lang="zh-CN" altLang="en-US" dirty="0">
              <a:sym typeface="Arial" panose="020B0604020202020204" pitchFamily="34" charset="0"/>
            </a:endParaRPr>
          </a:p>
        </p:txBody>
      </p:sp>
      <p:sp>
        <p:nvSpPr>
          <p:cNvPr id="3" name="iṧľíḋê"/>
          <p:cNvSpPr/>
          <p:nvPr/>
        </p:nvSpPr>
        <p:spPr bwMode="gray">
          <a:xfrm>
            <a:off x="573363" y="1773545"/>
            <a:ext cx="3400673" cy="1548336"/>
          </a:xfrm>
          <a:prstGeom prst="rect">
            <a:avLst/>
          </a:prstGeom>
          <a:solidFill>
            <a:schemeClr val="bg1">
              <a:alpha val="80000"/>
            </a:schemeClr>
          </a:solidFill>
          <a:ln>
            <a:noFill/>
          </a:ln>
          <a:effectLst>
            <a:outerShdw blurRad="381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lnSpc>
                <a:spcPct val="120000"/>
              </a:lnSpc>
              <a:spcBef>
                <a:spcPct val="0"/>
              </a:spcBef>
              <a:buFont typeface="Wingdings" panose="05000000000000000000" pitchFamily="2" charset="2"/>
              <a:buChar char="Ø"/>
              <a:defRPr/>
            </a:pPr>
            <a:r>
              <a:rPr lang="zh-CN" altLang="en-US" sz="1200" b="1" kern="0" dirty="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rPr>
              <a:t>金融工程课程融合了多个学科的知识，强调数学建模和计算技术在金融问题中的应用</a:t>
            </a:r>
            <a:endParaRPr lang="zh-CN" altLang="en-US" sz="1200" b="1" kern="0" dirty="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5" name="ïṡḷîḑé"/>
          <p:cNvSpPr/>
          <p:nvPr/>
        </p:nvSpPr>
        <p:spPr bwMode="gray">
          <a:xfrm>
            <a:off x="572128" y="1141286"/>
            <a:ext cx="3400673" cy="617518"/>
          </a:xfrm>
          <a:prstGeom prst="rect">
            <a:avLst/>
          </a:prstGeom>
          <a:solidFill>
            <a:schemeClr val="accent1"/>
          </a:solidFill>
          <a:ln w="9525" cap="flat" cmpd="sng" algn="ctr">
            <a:noFill/>
            <a:prstDash val="solid"/>
            <a:miter lim="800000"/>
          </a:ln>
          <a:effectLst/>
        </p:spPr>
        <p:txBody>
          <a:bodyPr rot="0" spcFirstLastPara="0" vert="horz" wrap="none" lIns="90000" tIns="46800" rIns="90000" bIns="46800" numCol="1" spcCol="0" rtlCol="0" fromWordArt="0" anchor="ctr" anchorCtr="0" forceAA="0" compatLnSpc="1">
            <a:normAutofit/>
          </a:bodyP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200" b="1" i="0" u="none" strike="noStrike" kern="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mn-ea"/>
                <a:sym typeface="Arial" panose="020B0604020202020204" pitchFamily="34" charset="0"/>
              </a:rPr>
              <a:t>交叉学科性质</a:t>
            </a:r>
            <a:endParaRPr kumimoji="0" lang="en-US" altLang="zh-CN" sz="1200" b="1" i="0" u="none" strike="noStrike" kern="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7" name="iṧľíḋê"/>
          <p:cNvSpPr/>
          <p:nvPr/>
        </p:nvSpPr>
        <p:spPr bwMode="gray">
          <a:xfrm>
            <a:off x="4497663" y="1773545"/>
            <a:ext cx="3400673" cy="1548336"/>
          </a:xfrm>
          <a:prstGeom prst="rect">
            <a:avLst/>
          </a:prstGeom>
          <a:solidFill>
            <a:schemeClr val="bg1">
              <a:alpha val="80000"/>
            </a:schemeClr>
          </a:solidFill>
          <a:ln>
            <a:noFill/>
          </a:ln>
          <a:effectLst>
            <a:outerShdw blurRad="381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lnSpc>
                <a:spcPct val="120000"/>
              </a:lnSpc>
              <a:spcBef>
                <a:spcPct val="0"/>
              </a:spcBef>
              <a:buFont typeface="Wingdings" panose="05000000000000000000" pitchFamily="2" charset="2"/>
              <a:buChar char="Ø"/>
              <a:defRPr/>
            </a:pPr>
            <a:r>
              <a:rPr lang="zh-CN" altLang="en-US" sz="1200" b="1" kern="0" dirty="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rPr>
              <a:t>金融工程课程注重培养学生解决实际问题的能力，通过实习、案例分析等方式提升实践经验。</a:t>
            </a:r>
            <a:endParaRPr lang="zh-CN" altLang="en-US" sz="1200" b="1" kern="0" dirty="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8" name="ïṡḷîḑé"/>
          <p:cNvSpPr/>
          <p:nvPr/>
        </p:nvSpPr>
        <p:spPr bwMode="gray">
          <a:xfrm>
            <a:off x="4496428" y="1141286"/>
            <a:ext cx="3400673" cy="617518"/>
          </a:xfrm>
          <a:prstGeom prst="rect">
            <a:avLst/>
          </a:prstGeom>
          <a:solidFill>
            <a:schemeClr val="accent1"/>
          </a:solidFill>
          <a:ln w="9525" cap="flat" cmpd="sng" algn="ctr">
            <a:noFill/>
            <a:prstDash val="solid"/>
            <a:miter lim="800000"/>
          </a:ln>
          <a:effectLst/>
        </p:spPr>
        <p:txBody>
          <a:bodyPr rot="0" spcFirstLastPara="0" vert="horz" wrap="none" lIns="90000" tIns="46800" rIns="90000" bIns="46800" numCol="1" spcCol="0" rtlCol="0" fromWordArt="0" anchor="ctr" anchorCtr="0" forceAA="0" compatLnSpc="1">
            <a:normAutofit/>
          </a:bodyPr>
          <a:lstStyle/>
          <a:p>
            <a:pPr marL="0" marR="0" lvl="0" indent="0" algn="ctr" defTabSz="914400" eaLnBrk="1" fontAlgn="auto" latinLnBrk="0" hangingPunct="1">
              <a:lnSpc>
                <a:spcPct val="120000"/>
              </a:lnSpc>
              <a:spcBef>
                <a:spcPts val="0"/>
              </a:spcBef>
              <a:spcAft>
                <a:spcPts val="0"/>
              </a:spcAft>
              <a:buClrTx/>
              <a:buSzTx/>
              <a:buFontTx/>
              <a:buNone/>
              <a:defRPr/>
            </a:pPr>
            <a:r>
              <a:rPr lang="zh-CN" altLang="en-US" sz="1200" b="1" kern="0" dirty="0">
                <a:solidFill>
                  <a:prstClr val="white"/>
                </a:solidFill>
                <a:latin typeface="华文楷体" panose="02010600040101010101" pitchFamily="2" charset="-122"/>
                <a:ea typeface="华文楷体" panose="02010600040101010101" pitchFamily="2" charset="-122"/>
                <a:cs typeface="+mn-ea"/>
                <a:sym typeface="Arial" panose="020B0604020202020204" pitchFamily="34" charset="0"/>
              </a:rPr>
              <a:t>实践导向</a:t>
            </a:r>
            <a:endParaRPr kumimoji="0" lang="en-US" altLang="zh-CN" sz="1200" b="1" i="0" u="none" strike="noStrike" kern="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11" name="iṧľíḋê"/>
          <p:cNvSpPr/>
          <p:nvPr/>
        </p:nvSpPr>
        <p:spPr bwMode="gray">
          <a:xfrm>
            <a:off x="8421963" y="1767238"/>
            <a:ext cx="3400673" cy="1554643"/>
          </a:xfrm>
          <a:prstGeom prst="rect">
            <a:avLst/>
          </a:prstGeom>
          <a:solidFill>
            <a:schemeClr val="bg1">
              <a:alpha val="80000"/>
            </a:schemeClr>
          </a:solidFill>
          <a:ln>
            <a:noFill/>
          </a:ln>
          <a:effectLst>
            <a:outerShdw blurRad="381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lnSpc>
                <a:spcPct val="120000"/>
              </a:lnSpc>
              <a:spcBef>
                <a:spcPct val="0"/>
              </a:spcBef>
              <a:buFont typeface="Wingdings" panose="05000000000000000000" pitchFamily="2" charset="2"/>
              <a:buChar char="Ø"/>
              <a:defRPr/>
            </a:pPr>
            <a:r>
              <a:rPr lang="zh-CN" altLang="en-US" sz="1200" b="1" kern="0" dirty="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rPr>
              <a:t>强调计算机科学、数据科学等技术在金融领域的应用，包括量化交易、算法交易等方向。</a:t>
            </a:r>
            <a:endParaRPr lang="zh-CN" altLang="en-US" sz="1200" b="1" kern="0" dirty="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12" name="ïṡḷîḑé"/>
          <p:cNvSpPr/>
          <p:nvPr/>
        </p:nvSpPr>
        <p:spPr bwMode="gray">
          <a:xfrm>
            <a:off x="8420728" y="1141286"/>
            <a:ext cx="3400673" cy="617518"/>
          </a:xfrm>
          <a:prstGeom prst="rect">
            <a:avLst/>
          </a:prstGeom>
          <a:solidFill>
            <a:schemeClr val="accent1"/>
          </a:solidFill>
          <a:ln w="9525" cap="flat" cmpd="sng" algn="ctr">
            <a:noFill/>
            <a:prstDash val="solid"/>
            <a:miter lim="800000"/>
          </a:ln>
          <a:effectLst/>
        </p:spPr>
        <p:txBody>
          <a:bodyPr rot="0" spcFirstLastPara="0" vert="horz" wrap="none" lIns="90000" tIns="46800" rIns="90000" bIns="46800" numCol="1" spcCol="0" rtlCol="0" fromWordArt="0" anchor="ctr" anchorCtr="0" forceAA="0" compatLnSpc="1">
            <a:normAutofit/>
          </a:bodyP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200" b="1" i="0" u="none" strike="noStrike" kern="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mn-ea"/>
                <a:sym typeface="Arial" panose="020B0604020202020204" pitchFamily="34" charset="0"/>
              </a:rPr>
              <a:t>技术驱动</a:t>
            </a:r>
            <a:endParaRPr kumimoji="0" lang="en-US" altLang="zh-CN" sz="1200" b="1" i="0" u="none" strike="noStrike" kern="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18" name="iṧľíḋê"/>
          <p:cNvSpPr/>
          <p:nvPr/>
        </p:nvSpPr>
        <p:spPr bwMode="gray">
          <a:xfrm>
            <a:off x="602245" y="4178261"/>
            <a:ext cx="3451617" cy="1650075"/>
          </a:xfrm>
          <a:prstGeom prst="rect">
            <a:avLst/>
          </a:prstGeom>
          <a:solidFill>
            <a:schemeClr val="bg1">
              <a:alpha val="80000"/>
            </a:schemeClr>
          </a:solidFill>
          <a:ln>
            <a:noFill/>
          </a:ln>
          <a:effectLst>
            <a:outerShdw blurRad="381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lnSpc>
                <a:spcPct val="120000"/>
              </a:lnSpc>
              <a:spcBef>
                <a:spcPct val="0"/>
              </a:spcBef>
              <a:buFont typeface="Wingdings" panose="05000000000000000000" pitchFamily="2" charset="2"/>
              <a:buChar char="Ø"/>
              <a:defRPr/>
            </a:pPr>
            <a:r>
              <a:rPr lang="zh-CN" altLang="en-US" sz="1200" b="1" kern="0" dirty="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rPr>
              <a:t>金融工程课程强调对金融市场中各种风险的认知和管理，使学生具备危机时刻的决策能力。</a:t>
            </a:r>
            <a:endParaRPr lang="zh-CN" altLang="en-US" sz="1200" b="1" kern="0" dirty="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19" name="ïṡḷîḑé"/>
          <p:cNvSpPr/>
          <p:nvPr/>
        </p:nvSpPr>
        <p:spPr bwMode="gray">
          <a:xfrm>
            <a:off x="572127" y="3543134"/>
            <a:ext cx="3498471" cy="619200"/>
          </a:xfrm>
          <a:prstGeom prst="rect">
            <a:avLst/>
          </a:prstGeom>
          <a:solidFill>
            <a:schemeClr val="accent1"/>
          </a:solidFill>
          <a:ln w="9525" cap="flat" cmpd="sng" algn="ctr">
            <a:noFill/>
            <a:prstDash val="solid"/>
            <a:miter lim="800000"/>
          </a:ln>
          <a:effectLst/>
        </p:spPr>
        <p:txBody>
          <a:bodyPr rot="0" spcFirstLastPara="0" vert="horz" wrap="none" lIns="90000" tIns="46800" rIns="90000" bIns="46800" numCol="1" spcCol="0" rtlCol="0" fromWordArt="0" anchor="ctr" anchorCtr="0" forceAA="0" compatLnSpc="1">
            <a:normAutofit/>
          </a:bodyP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200" b="1" i="0" u="none" strike="noStrike" kern="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mn-ea"/>
                <a:sym typeface="Arial" panose="020B0604020202020204" pitchFamily="34" charset="0"/>
              </a:rPr>
              <a:t>风险管理</a:t>
            </a:r>
            <a:endParaRPr kumimoji="0" lang="en-US" altLang="zh-CN" sz="1200" b="1" i="0" u="none" strike="noStrike" kern="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20" name="iṧľíḋê"/>
          <p:cNvSpPr/>
          <p:nvPr/>
        </p:nvSpPr>
        <p:spPr bwMode="gray">
          <a:xfrm>
            <a:off x="4496427" y="4221018"/>
            <a:ext cx="3498471" cy="1583278"/>
          </a:xfrm>
          <a:prstGeom prst="rect">
            <a:avLst/>
          </a:prstGeom>
          <a:solidFill>
            <a:schemeClr val="bg1">
              <a:alpha val="80000"/>
            </a:schemeClr>
          </a:solidFill>
          <a:ln>
            <a:noFill/>
          </a:ln>
          <a:effectLst>
            <a:outerShdw blurRad="381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lnSpc>
                <a:spcPct val="120000"/>
              </a:lnSpc>
              <a:spcBef>
                <a:spcPct val="0"/>
              </a:spcBef>
              <a:buFont typeface="Wingdings" panose="05000000000000000000" pitchFamily="2" charset="2"/>
              <a:buChar char="Ø"/>
              <a:defRPr/>
            </a:pPr>
            <a:r>
              <a:rPr lang="zh-CN" altLang="en-US" sz="1200" b="1" kern="0" dirty="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rPr>
              <a:t>考虑到金融领域的不断创新，金融工程课程越来越关注新兴技术的应用，如区块链、人工智能等。</a:t>
            </a:r>
            <a:endParaRPr lang="zh-CN" altLang="en-US" sz="1200" b="1" kern="0" dirty="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21" name="ïṡḷîḑé"/>
          <p:cNvSpPr/>
          <p:nvPr/>
        </p:nvSpPr>
        <p:spPr bwMode="gray">
          <a:xfrm>
            <a:off x="4496427" y="3543134"/>
            <a:ext cx="3498471" cy="619200"/>
          </a:xfrm>
          <a:prstGeom prst="rect">
            <a:avLst/>
          </a:prstGeom>
          <a:solidFill>
            <a:schemeClr val="accent1"/>
          </a:solidFill>
          <a:ln w="9525" cap="flat" cmpd="sng" algn="ctr">
            <a:noFill/>
            <a:prstDash val="solid"/>
            <a:miter lim="800000"/>
          </a:ln>
          <a:effectLst/>
        </p:spPr>
        <p:txBody>
          <a:bodyPr rot="0" spcFirstLastPara="0" vert="horz" wrap="none" lIns="90000" tIns="46800" rIns="90000" bIns="46800" numCol="1" spcCol="0" rtlCol="0" fromWordArt="0" anchor="ctr" anchorCtr="0" forceAA="0" compatLnSpc="1">
            <a:normAutofit/>
          </a:bodyPr>
          <a:lstStyle/>
          <a:p>
            <a:pPr marL="0" marR="0" lvl="0" indent="0" algn="ctr" defTabSz="914400" eaLnBrk="1" fontAlgn="auto" latinLnBrk="0" hangingPunct="1">
              <a:lnSpc>
                <a:spcPct val="120000"/>
              </a:lnSpc>
              <a:spcBef>
                <a:spcPts val="0"/>
              </a:spcBef>
              <a:spcAft>
                <a:spcPts val="0"/>
              </a:spcAft>
              <a:buClrTx/>
              <a:buSzTx/>
              <a:buFontTx/>
              <a:buNone/>
              <a:defRPr/>
            </a:pPr>
            <a:r>
              <a:rPr lang="zh-CN" altLang="en-US" sz="1200" b="1" kern="0" dirty="0">
                <a:solidFill>
                  <a:prstClr val="white"/>
                </a:solidFill>
                <a:latin typeface="华文楷体" panose="02010600040101010101" pitchFamily="2" charset="-122"/>
                <a:ea typeface="华文楷体" panose="02010600040101010101" pitchFamily="2" charset="-122"/>
                <a:cs typeface="+mn-ea"/>
                <a:sym typeface="Arial" panose="020B0604020202020204" pitchFamily="34" charset="0"/>
              </a:rPr>
              <a:t>新兴技术应用</a:t>
            </a:r>
            <a:endParaRPr kumimoji="0" lang="en-US" altLang="zh-CN" sz="1200" b="1" i="0" u="none" strike="noStrike" kern="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22" name="iṧľíḋê"/>
          <p:cNvSpPr/>
          <p:nvPr/>
        </p:nvSpPr>
        <p:spPr bwMode="gray">
          <a:xfrm>
            <a:off x="8407345" y="4178261"/>
            <a:ext cx="3505780" cy="1634148"/>
          </a:xfrm>
          <a:prstGeom prst="rect">
            <a:avLst/>
          </a:prstGeom>
          <a:solidFill>
            <a:schemeClr val="bg1">
              <a:alpha val="80000"/>
            </a:schemeClr>
          </a:solidFill>
          <a:ln>
            <a:noFill/>
          </a:ln>
          <a:effectLst>
            <a:outerShdw blurRad="381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lnSpc>
                <a:spcPct val="120000"/>
              </a:lnSpc>
              <a:spcBef>
                <a:spcPct val="0"/>
              </a:spcBef>
              <a:buFont typeface="Wingdings" panose="05000000000000000000" pitchFamily="2" charset="2"/>
              <a:buChar char="Ø"/>
              <a:defRPr/>
            </a:pPr>
            <a:r>
              <a:rPr lang="zh-CN" altLang="en-US" sz="1200" b="1" kern="0" dirty="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rPr>
              <a:t>金融工程课程体系不断调整和更新，以适应金融市场的发展和新兴技术的涌现。</a:t>
            </a:r>
            <a:endParaRPr lang="zh-CN" altLang="en-US" sz="1200" b="1" kern="0" dirty="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23" name="ïṡḷîḑé"/>
          <p:cNvSpPr/>
          <p:nvPr/>
        </p:nvSpPr>
        <p:spPr bwMode="gray">
          <a:xfrm>
            <a:off x="8419491" y="3543134"/>
            <a:ext cx="3499708" cy="619200"/>
          </a:xfrm>
          <a:prstGeom prst="rect">
            <a:avLst/>
          </a:prstGeom>
          <a:solidFill>
            <a:schemeClr val="accent1"/>
          </a:solidFill>
          <a:ln w="9525" cap="flat" cmpd="sng" algn="ctr">
            <a:noFill/>
            <a:prstDash val="solid"/>
            <a:miter lim="800000"/>
          </a:ln>
          <a:effectLst/>
        </p:spPr>
        <p:txBody>
          <a:bodyPr rot="0" spcFirstLastPara="0" vert="horz" wrap="none" lIns="90000" tIns="46800" rIns="90000" bIns="46800" numCol="1" spcCol="0" rtlCol="0" fromWordArt="0" anchor="ctr" anchorCtr="0" forceAA="0" compatLnSpc="1">
            <a:normAutofit/>
          </a:bodyP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200" b="1" i="0" u="none" strike="noStrike" kern="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mn-ea"/>
                <a:sym typeface="Arial" panose="020B0604020202020204" pitchFamily="34" charset="0"/>
              </a:rPr>
              <a:t>与时俱进</a:t>
            </a:r>
            <a:endParaRPr kumimoji="0" lang="en-US" altLang="zh-CN" sz="1200" b="1" i="0" u="none" strike="noStrike" kern="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mn-ea"/>
              <a:sym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 name="think-cell 幻灯片" r:id="rId2" imgW="5080" imgH="5080" progId="TCLayout.ActiveDocument.1">
                  <p:embed/>
                </p:oleObj>
              </mc:Choice>
              <mc:Fallback>
                <p:oleObj name="think-cell 幻灯片" r:id="rId2" imgW="5080" imgH="5080" progId="TCLayout.ActiveDocument.1">
                  <p:embed/>
                  <p:pic>
                    <p:nvPicPr>
                      <p:cNvPr id="0" name="图片 1"/>
                      <p:cNvPicPr/>
                      <p:nvPr/>
                    </p:nvPicPr>
                    <p:blipFill>
                      <a:blip r:embed="rId3"/>
                      <a:stretch>
                        <a:fillRect/>
                      </a:stretch>
                    </p:blipFill>
                    <p:spPr>
                      <a:xfrm>
                        <a:off x="1588" y="1588"/>
                        <a:ext cx="1588" cy="1588"/>
                      </a:xfrm>
                      <a:prstGeom prst="rect">
                        <a:avLst/>
                      </a:prstGeom>
                    </p:spPr>
                  </p:pic>
                </p:oleObj>
              </mc:Fallback>
            </mc:AlternateContent>
          </a:graphicData>
        </a:graphic>
      </p:graphicFrame>
      <p:pic>
        <p:nvPicPr>
          <p:cNvPr id="1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7823" y="2534708"/>
            <a:ext cx="3631567" cy="2044053"/>
          </a:xfrm>
          <a:prstGeom prst="rect">
            <a:avLst/>
          </a:prstGeom>
          <a:noFill/>
          <a:extLst>
            <a:ext uri="{909E8E84-426E-40DD-AFC4-6F175D3DCCD1}">
              <a14:hiddenFill xmlns:a14="http://schemas.microsoft.com/office/drawing/2010/main">
                <a:solidFill>
                  <a:srgbClr val="FFFFFF"/>
                </a:solidFill>
              </a14:hiddenFill>
            </a:ext>
          </a:extLst>
        </p:spPr>
      </p:pic>
      <p:sp>
        <p:nvSpPr>
          <p:cNvPr id="10" name="灯片编号占位符 9"/>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33" name="标题 32"/>
          <p:cNvSpPr>
            <a:spLocks noGrp="1"/>
          </p:cNvSpPr>
          <p:nvPr>
            <p:ph type="title"/>
          </p:nvPr>
        </p:nvSpPr>
        <p:spPr/>
        <p:txBody>
          <a:bodyPr vert="horz">
            <a:normAutofit fontScale="90000"/>
          </a:bodyPr>
          <a:lstStyle/>
          <a:p>
            <a:r>
              <a:rPr lang="zh-CN" altLang="en-US" sz="2200" spc="600" dirty="0">
                <a:solidFill>
                  <a:srgbClr val="9A0001"/>
                </a:solidFill>
                <a:latin typeface="华文楷体" panose="02010600040101010101" pitchFamily="2" charset="-122"/>
                <a:ea typeface="华文楷体" panose="02010600040101010101" pitchFamily="2" charset="-122"/>
                <a:sym typeface="Arial" panose="020B0604020202020204" pitchFamily="34" charset="0"/>
              </a:rPr>
              <a:t>金融工程课程体系的建立与变迁</a:t>
            </a:r>
            <a:br>
              <a:rPr lang="en-US" altLang="zh-CN" sz="3600" dirty="0">
                <a:latin typeface="华文楷体" panose="02010600040101010101" pitchFamily="2" charset="-122"/>
                <a:ea typeface="华文楷体" panose="02010600040101010101" pitchFamily="2" charset="-122"/>
                <a:sym typeface="Arial" panose="020B0604020202020204" pitchFamily="34" charset="0"/>
              </a:rPr>
            </a:br>
            <a:r>
              <a:rPr lang="zh-CN" altLang="en-US" sz="1800" dirty="0">
                <a:latin typeface="华文楷体" panose="02010600040101010101" pitchFamily="2" charset="-122"/>
                <a:ea typeface="华文楷体" panose="02010600040101010101" pitchFamily="2" charset="-122"/>
                <a:sym typeface="Arial" panose="020B0604020202020204" pitchFamily="34" charset="0"/>
              </a:rPr>
              <a:t>金融工程未来发展方向</a:t>
            </a:r>
            <a:endParaRPr lang="zh-CN" altLang="en-US" dirty="0">
              <a:sym typeface="Arial" panose="020B0604020202020204" pitchFamily="34" charset="0"/>
            </a:endParaRPr>
          </a:p>
        </p:txBody>
      </p:sp>
      <p:sp>
        <p:nvSpPr>
          <p:cNvPr id="17" name="矩形 16"/>
          <p:cNvSpPr/>
          <p:nvPr/>
        </p:nvSpPr>
        <p:spPr>
          <a:xfrm>
            <a:off x="2008251" y="2612741"/>
            <a:ext cx="1215703" cy="253910"/>
          </a:xfrm>
          <a:prstGeom prst="rect">
            <a:avLst/>
          </a:prstGeom>
        </p:spPr>
        <p:txBody>
          <a:bodyPr wrap="none" lIns="68573" tIns="34287" rIns="68573" bIns="34287">
            <a:spAutoFit/>
          </a:bodyPr>
          <a:lstStyle/>
          <a:p>
            <a:pPr algn="r"/>
            <a:r>
              <a:rPr lang="zh-CN" altLang="en-US" sz="1200" b="1" dirty="0">
                <a:solidFill>
                  <a:srgbClr val="9A0001"/>
                </a:solidFill>
                <a:latin typeface="华文楷体" panose="02010600040101010101" pitchFamily="2" charset="-122"/>
                <a:ea typeface="华文楷体" panose="02010600040101010101" pitchFamily="2" charset="-122"/>
                <a:cs typeface="+mn-ea"/>
                <a:sym typeface="Arial" panose="020B0604020202020204" pitchFamily="34" charset="0"/>
              </a:rPr>
              <a:t>科技驱动的创新</a:t>
            </a:r>
            <a:endParaRPr lang="en-US" altLang="zh-CN" sz="1200" b="1" dirty="0">
              <a:solidFill>
                <a:srgbClr val="9A000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18" name="矩形 17"/>
          <p:cNvSpPr/>
          <p:nvPr/>
        </p:nvSpPr>
        <p:spPr>
          <a:xfrm>
            <a:off x="6629150" y="3468771"/>
            <a:ext cx="1387225" cy="253910"/>
          </a:xfrm>
          <a:prstGeom prst="rect">
            <a:avLst/>
          </a:prstGeom>
        </p:spPr>
        <p:txBody>
          <a:bodyPr wrap="none" lIns="68573" tIns="34287" rIns="68573" bIns="34287">
            <a:spAutoFit/>
          </a:bodyPr>
          <a:lstStyle/>
          <a:p>
            <a:pPr algn="r"/>
            <a:r>
              <a:rPr lang="zh-CN" altLang="en-US" sz="1200" b="1" dirty="0">
                <a:solidFill>
                  <a:srgbClr val="9A0001"/>
                </a:solidFill>
                <a:latin typeface="华文楷体" panose="02010600040101010101" pitchFamily="2" charset="-122"/>
                <a:ea typeface="华文楷体" panose="02010600040101010101" pitchFamily="2" charset="-122"/>
                <a:cs typeface="+mn-ea"/>
                <a:sym typeface="Arial" panose="020B0604020202020204" pitchFamily="34" charset="0"/>
              </a:rPr>
              <a:t>可持续金融和</a:t>
            </a:r>
            <a:r>
              <a:rPr lang="en-US" altLang="zh-CN" sz="1200" b="1" dirty="0" err="1">
                <a:solidFill>
                  <a:srgbClr val="9A0001"/>
                </a:solidFill>
                <a:latin typeface="华文楷体" panose="02010600040101010101" pitchFamily="2" charset="-122"/>
                <a:ea typeface="华文楷体" panose="02010600040101010101" pitchFamily="2" charset="-122"/>
                <a:cs typeface="+mn-ea"/>
                <a:sym typeface="Arial" panose="020B0604020202020204" pitchFamily="34" charset="0"/>
              </a:rPr>
              <a:t>ESG</a:t>
            </a:r>
            <a:endParaRPr lang="en-US" altLang="zh-CN" sz="1200" b="1" dirty="0">
              <a:solidFill>
                <a:srgbClr val="9A000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19" name="矩形 18"/>
          <p:cNvSpPr/>
          <p:nvPr/>
        </p:nvSpPr>
        <p:spPr>
          <a:xfrm>
            <a:off x="6638925" y="2032800"/>
            <a:ext cx="1215703" cy="253910"/>
          </a:xfrm>
          <a:prstGeom prst="rect">
            <a:avLst/>
          </a:prstGeom>
        </p:spPr>
        <p:txBody>
          <a:bodyPr wrap="none" lIns="68573" tIns="34287" rIns="68573" bIns="34287">
            <a:spAutoFit/>
          </a:bodyPr>
          <a:lstStyle/>
          <a:p>
            <a:pPr algn="r"/>
            <a:r>
              <a:rPr lang="zh-CN" altLang="en-US" sz="1200" b="1" dirty="0">
                <a:solidFill>
                  <a:srgbClr val="9A0001"/>
                </a:solidFill>
                <a:latin typeface="华文楷体" panose="02010600040101010101" pitchFamily="2" charset="-122"/>
                <a:ea typeface="华文楷体" panose="02010600040101010101" pitchFamily="2" charset="-122"/>
                <a:cs typeface="+mn-ea"/>
                <a:sym typeface="Arial" panose="020B0604020202020204" pitchFamily="34" charset="0"/>
              </a:rPr>
              <a:t>风险管理和合规</a:t>
            </a:r>
            <a:endParaRPr lang="en-US" altLang="zh-CN" sz="1200" b="1" dirty="0">
              <a:solidFill>
                <a:srgbClr val="9A000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20" name="等腰三角形 19"/>
          <p:cNvSpPr>
            <a:spLocks noChangeAspect="1" noChangeArrowheads="1"/>
          </p:cNvSpPr>
          <p:nvPr/>
        </p:nvSpPr>
        <p:spPr bwMode="auto">
          <a:xfrm rot="5400000" flipV="1">
            <a:off x="6395043" y="2057048"/>
            <a:ext cx="238204" cy="205414"/>
          </a:xfrm>
          <a:prstGeom prst="triangle">
            <a:avLst>
              <a:gd name="adj" fmla="val 50000"/>
            </a:avLst>
          </a:prstGeom>
          <a:solidFill>
            <a:srgbClr val="9A0001"/>
          </a:solidFill>
          <a:ln>
            <a:noFill/>
          </a:ln>
        </p:spPr>
        <p:txBody>
          <a:bodyPr lIns="68573" tIns="34287" rIns="68573" bIns="34287"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200">
              <a:solidFill>
                <a:schemeClr val="tx1">
                  <a:lumMod val="65000"/>
                  <a:lumOff val="35000"/>
                </a:schemeClr>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22" name="等腰三角形 18"/>
          <p:cNvSpPr>
            <a:spLocks noChangeAspect="1" noChangeArrowheads="1"/>
          </p:cNvSpPr>
          <p:nvPr/>
        </p:nvSpPr>
        <p:spPr bwMode="auto">
          <a:xfrm rot="5400000" flipV="1">
            <a:off x="6417116" y="3493019"/>
            <a:ext cx="238204" cy="205414"/>
          </a:xfrm>
          <a:prstGeom prst="triangle">
            <a:avLst>
              <a:gd name="adj" fmla="val 50000"/>
            </a:avLst>
          </a:prstGeom>
          <a:solidFill>
            <a:srgbClr val="9A0001"/>
          </a:solidFill>
          <a:ln>
            <a:noFill/>
          </a:ln>
        </p:spPr>
        <p:txBody>
          <a:bodyPr lIns="68573" tIns="34287" rIns="68573" bIns="34287"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200">
              <a:solidFill>
                <a:schemeClr val="tx1">
                  <a:lumMod val="65000"/>
                  <a:lumOff val="35000"/>
                </a:schemeClr>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24" name="等腰三角形 18"/>
          <p:cNvSpPr>
            <a:spLocks noChangeAspect="1" noChangeArrowheads="1"/>
          </p:cNvSpPr>
          <p:nvPr/>
        </p:nvSpPr>
        <p:spPr bwMode="auto">
          <a:xfrm rot="16200000" flipH="1" flipV="1">
            <a:off x="3522325" y="2618556"/>
            <a:ext cx="238204" cy="205414"/>
          </a:xfrm>
          <a:prstGeom prst="triangle">
            <a:avLst>
              <a:gd name="adj" fmla="val 50000"/>
            </a:avLst>
          </a:prstGeom>
          <a:solidFill>
            <a:srgbClr val="9A0001"/>
          </a:solidFill>
          <a:ln>
            <a:noFill/>
          </a:ln>
        </p:spPr>
        <p:txBody>
          <a:bodyPr lIns="68573" tIns="34287" rIns="68573" bIns="34287"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200">
              <a:solidFill>
                <a:schemeClr val="tx1">
                  <a:lumMod val="65000"/>
                  <a:lumOff val="35000"/>
                </a:schemeClr>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25" name="矩形 47"/>
          <p:cNvSpPr>
            <a:spLocks noChangeArrowheads="1"/>
          </p:cNvSpPr>
          <p:nvPr/>
        </p:nvSpPr>
        <p:spPr bwMode="auto">
          <a:xfrm>
            <a:off x="6314878" y="2345523"/>
            <a:ext cx="2592371" cy="499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285750" indent="-285750">
              <a:lnSpc>
                <a:spcPct val="120000"/>
              </a:lnSpc>
              <a:spcBef>
                <a:spcPct val="0"/>
              </a:spcBef>
              <a:buFont typeface="Wingdings" panose="05000000000000000000" pitchFamily="2" charset="2"/>
              <a:buChar char="Ø"/>
            </a:pPr>
            <a:r>
              <a:rPr lang="zh-CN" altLang="en-US" sz="1200" dirty="0">
                <a:solidFill>
                  <a:srgbClr val="333333"/>
                </a:solidFill>
                <a:latin typeface="华文楷体" panose="02010600040101010101" pitchFamily="2" charset="-122"/>
                <a:ea typeface="华文楷体" panose="02010600040101010101" pitchFamily="2" charset="-122"/>
                <a:cs typeface="+mn-ea"/>
                <a:sym typeface="Arial" panose="020B0604020202020204" pitchFamily="34" charset="0"/>
              </a:rPr>
              <a:t>更为精细化的风险管理</a:t>
            </a:r>
            <a:endParaRPr lang="en-US" altLang="zh-CN" sz="1200" dirty="0">
              <a:solidFill>
                <a:srgbClr val="333333"/>
              </a:solidFill>
              <a:latin typeface="华文楷体" panose="02010600040101010101" pitchFamily="2" charset="-122"/>
              <a:ea typeface="华文楷体" panose="02010600040101010101" pitchFamily="2" charset="-122"/>
              <a:cs typeface="+mn-ea"/>
              <a:sym typeface="Arial" panose="020B0604020202020204" pitchFamily="34" charset="0"/>
            </a:endParaRPr>
          </a:p>
          <a:p>
            <a:pPr marL="285750" indent="-285750">
              <a:lnSpc>
                <a:spcPct val="120000"/>
              </a:lnSpc>
              <a:spcBef>
                <a:spcPct val="0"/>
              </a:spcBef>
              <a:buFont typeface="Wingdings" panose="05000000000000000000" pitchFamily="2" charset="2"/>
              <a:buChar char="Ø"/>
            </a:pPr>
            <a:r>
              <a:rPr lang="zh-CN" altLang="en-US" sz="1200" dirty="0">
                <a:solidFill>
                  <a:srgbClr val="333333"/>
                </a:solidFill>
                <a:latin typeface="华文楷体" panose="02010600040101010101" pitchFamily="2" charset="-122"/>
                <a:ea typeface="华文楷体" panose="02010600040101010101" pitchFamily="2" charset="-122"/>
                <a:cs typeface="+mn-ea"/>
                <a:sym typeface="Arial" panose="020B0604020202020204" pitchFamily="34" charset="0"/>
              </a:rPr>
              <a:t>合规技术的发展</a:t>
            </a:r>
            <a:endParaRPr lang="zh-CN" altLang="en-US" sz="1200" dirty="0">
              <a:solidFill>
                <a:srgbClr val="333333"/>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26" name="箭头: 环形 25"/>
          <p:cNvSpPr/>
          <p:nvPr/>
        </p:nvSpPr>
        <p:spPr>
          <a:xfrm rot="5400000">
            <a:off x="4679555" y="3066981"/>
            <a:ext cx="1393094" cy="1439799"/>
          </a:xfrm>
          <a:prstGeom prst="circularArrow">
            <a:avLst>
              <a:gd name="adj1" fmla="val 6289"/>
              <a:gd name="adj2" fmla="val 916834"/>
              <a:gd name="adj3" fmla="val 20200474"/>
              <a:gd name="adj4" fmla="val 5130789"/>
              <a:gd name="adj5" fmla="val 1009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200">
              <a:solidFill>
                <a:schemeClr val="tx1">
                  <a:lumMod val="65000"/>
                  <a:lumOff val="35000"/>
                </a:schemeClr>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27" name="箭头: 环形 26"/>
          <p:cNvSpPr/>
          <p:nvPr/>
        </p:nvSpPr>
        <p:spPr>
          <a:xfrm rot="16200000" flipH="1">
            <a:off x="4233860" y="3964240"/>
            <a:ext cx="1393094" cy="1439799"/>
          </a:xfrm>
          <a:prstGeom prst="circularArrow">
            <a:avLst>
              <a:gd name="adj1" fmla="val 6289"/>
              <a:gd name="adj2" fmla="val 916834"/>
              <a:gd name="adj3" fmla="val 20200474"/>
              <a:gd name="adj4" fmla="val 7617326"/>
              <a:gd name="adj5" fmla="val 1009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200">
              <a:solidFill>
                <a:schemeClr val="tx1">
                  <a:lumMod val="65000"/>
                  <a:lumOff val="35000"/>
                </a:schemeClr>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28" name="book_176227"/>
          <p:cNvSpPr>
            <a:spLocks noChangeAspect="1"/>
          </p:cNvSpPr>
          <p:nvPr/>
        </p:nvSpPr>
        <p:spPr bwMode="auto">
          <a:xfrm>
            <a:off x="5189350" y="3505231"/>
            <a:ext cx="386600" cy="382794"/>
          </a:xfrm>
          <a:custGeom>
            <a:avLst/>
            <a:gdLst>
              <a:gd name="connsiteX0" fmla="*/ 350966 w 516922"/>
              <a:gd name="connsiteY0" fmla="*/ 314059 h 528992"/>
              <a:gd name="connsiteX1" fmla="*/ 316481 w 516922"/>
              <a:gd name="connsiteY1" fmla="*/ 326955 h 528992"/>
              <a:gd name="connsiteX2" fmla="*/ 316481 w 516922"/>
              <a:gd name="connsiteY2" fmla="*/ 397883 h 528992"/>
              <a:gd name="connsiteX3" fmla="*/ 385450 w 516922"/>
              <a:gd name="connsiteY3" fmla="*/ 397883 h 528992"/>
              <a:gd name="connsiteX4" fmla="*/ 400537 w 516922"/>
              <a:gd name="connsiteY4" fmla="*/ 363493 h 528992"/>
              <a:gd name="connsiteX5" fmla="*/ 385450 w 516922"/>
              <a:gd name="connsiteY5" fmla="*/ 326955 h 528992"/>
              <a:gd name="connsiteX6" fmla="*/ 350966 w 516922"/>
              <a:gd name="connsiteY6" fmla="*/ 314059 h 528992"/>
              <a:gd name="connsiteX7" fmla="*/ 350966 w 516922"/>
              <a:gd name="connsiteY7" fmla="*/ 279669 h 528992"/>
              <a:gd name="connsiteX8" fmla="*/ 409158 w 516922"/>
              <a:gd name="connsiteY8" fmla="*/ 303312 h 528992"/>
              <a:gd name="connsiteX9" fmla="*/ 424245 w 516922"/>
              <a:gd name="connsiteY9" fmla="*/ 404331 h 528992"/>
              <a:gd name="connsiteX10" fmla="*/ 516922 w 516922"/>
              <a:gd name="connsiteY10" fmla="*/ 496752 h 528992"/>
              <a:gd name="connsiteX11" fmla="*/ 484593 w 516922"/>
              <a:gd name="connsiteY11" fmla="*/ 528992 h 528992"/>
              <a:gd name="connsiteX12" fmla="*/ 391916 w 516922"/>
              <a:gd name="connsiteY12" fmla="*/ 436571 h 528992"/>
              <a:gd name="connsiteX13" fmla="*/ 350966 w 516922"/>
              <a:gd name="connsiteY13" fmla="*/ 447317 h 528992"/>
              <a:gd name="connsiteX14" fmla="*/ 290618 w 516922"/>
              <a:gd name="connsiteY14" fmla="*/ 421525 h 528992"/>
              <a:gd name="connsiteX15" fmla="*/ 266910 w 516922"/>
              <a:gd name="connsiteY15" fmla="*/ 363493 h 528992"/>
              <a:gd name="connsiteX16" fmla="*/ 290618 w 516922"/>
              <a:gd name="connsiteY16" fmla="*/ 303312 h 528992"/>
              <a:gd name="connsiteX17" fmla="*/ 350966 w 516922"/>
              <a:gd name="connsiteY17" fmla="*/ 279669 h 528992"/>
              <a:gd name="connsiteX18" fmla="*/ 71038 w 516922"/>
              <a:gd name="connsiteY18" fmla="*/ 223804 h 528992"/>
              <a:gd name="connsiteX19" fmla="*/ 307946 w 516922"/>
              <a:gd name="connsiteY19" fmla="*/ 223804 h 528992"/>
              <a:gd name="connsiteX20" fmla="*/ 307946 w 516922"/>
              <a:gd name="connsiteY20" fmla="*/ 262427 h 528992"/>
              <a:gd name="connsiteX21" fmla="*/ 71038 w 516922"/>
              <a:gd name="connsiteY21" fmla="*/ 262427 h 528992"/>
              <a:gd name="connsiteX22" fmla="*/ 71038 w 516922"/>
              <a:gd name="connsiteY22" fmla="*/ 116213 h 528992"/>
              <a:gd name="connsiteX23" fmla="*/ 307946 w 516922"/>
              <a:gd name="connsiteY23" fmla="*/ 116213 h 528992"/>
              <a:gd name="connsiteX24" fmla="*/ 307946 w 516922"/>
              <a:gd name="connsiteY24" fmla="*/ 154836 h 528992"/>
              <a:gd name="connsiteX25" fmla="*/ 71038 w 516922"/>
              <a:gd name="connsiteY25" fmla="*/ 154836 h 528992"/>
              <a:gd name="connsiteX26" fmla="*/ 47368 w 516922"/>
              <a:gd name="connsiteY26" fmla="*/ 0 h 528992"/>
              <a:gd name="connsiteX27" fmla="*/ 376791 w 516922"/>
              <a:gd name="connsiteY27" fmla="*/ 0 h 528992"/>
              <a:gd name="connsiteX28" fmla="*/ 424159 w 516922"/>
              <a:gd name="connsiteY28" fmla="*/ 47327 h 528992"/>
              <a:gd name="connsiteX29" fmla="*/ 424159 w 516922"/>
              <a:gd name="connsiteY29" fmla="*/ 273208 h 528992"/>
              <a:gd name="connsiteX30" fmla="*/ 385403 w 516922"/>
              <a:gd name="connsiteY30" fmla="*/ 255999 h 528992"/>
              <a:gd name="connsiteX31" fmla="*/ 385403 w 516922"/>
              <a:gd name="connsiteY31" fmla="*/ 47327 h 528992"/>
              <a:gd name="connsiteX32" fmla="*/ 376791 w 516922"/>
              <a:gd name="connsiteY32" fmla="*/ 36571 h 528992"/>
              <a:gd name="connsiteX33" fmla="*/ 47368 w 516922"/>
              <a:gd name="connsiteY33" fmla="*/ 36571 h 528992"/>
              <a:gd name="connsiteX34" fmla="*/ 36603 w 516922"/>
              <a:gd name="connsiteY34" fmla="*/ 47327 h 528992"/>
              <a:gd name="connsiteX35" fmla="*/ 36603 w 516922"/>
              <a:gd name="connsiteY35" fmla="*/ 458216 h 528992"/>
              <a:gd name="connsiteX36" fmla="*/ 47368 w 516922"/>
              <a:gd name="connsiteY36" fmla="*/ 466821 h 528992"/>
              <a:gd name="connsiteX37" fmla="*/ 376791 w 516922"/>
              <a:gd name="connsiteY37" fmla="*/ 466821 h 528992"/>
              <a:gd name="connsiteX38" fmla="*/ 396169 w 516922"/>
              <a:gd name="connsiteY38" fmla="*/ 466821 h 528992"/>
              <a:gd name="connsiteX39" fmla="*/ 411240 w 516922"/>
              <a:gd name="connsiteY39" fmla="*/ 484031 h 528992"/>
              <a:gd name="connsiteX40" fmla="*/ 376791 w 516922"/>
              <a:gd name="connsiteY40" fmla="*/ 505543 h 528992"/>
              <a:gd name="connsiteX41" fmla="*/ 47368 w 516922"/>
              <a:gd name="connsiteY41" fmla="*/ 505543 h 528992"/>
              <a:gd name="connsiteX42" fmla="*/ 0 w 516922"/>
              <a:gd name="connsiteY42" fmla="*/ 458216 h 528992"/>
              <a:gd name="connsiteX43" fmla="*/ 0 w 516922"/>
              <a:gd name="connsiteY43" fmla="*/ 47327 h 528992"/>
              <a:gd name="connsiteX44" fmla="*/ 47368 w 516922"/>
              <a:gd name="connsiteY44" fmla="*/ 0 h 52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16922" h="528992">
                <a:moveTo>
                  <a:pt x="350966" y="314059"/>
                </a:moveTo>
                <a:cubicBezTo>
                  <a:pt x="338034" y="314059"/>
                  <a:pt x="325102" y="318357"/>
                  <a:pt x="316481" y="326955"/>
                </a:cubicBezTo>
                <a:cubicBezTo>
                  <a:pt x="297084" y="346299"/>
                  <a:pt x="297084" y="378539"/>
                  <a:pt x="316481" y="397883"/>
                </a:cubicBezTo>
                <a:cubicBezTo>
                  <a:pt x="333724" y="417227"/>
                  <a:pt x="366053" y="417227"/>
                  <a:pt x="385450" y="397883"/>
                </a:cubicBezTo>
                <a:cubicBezTo>
                  <a:pt x="396227" y="389285"/>
                  <a:pt x="400537" y="376389"/>
                  <a:pt x="400537" y="363493"/>
                </a:cubicBezTo>
                <a:cubicBezTo>
                  <a:pt x="400537" y="350597"/>
                  <a:pt x="396227" y="337701"/>
                  <a:pt x="385450" y="326955"/>
                </a:cubicBezTo>
                <a:cubicBezTo>
                  <a:pt x="376829" y="318357"/>
                  <a:pt x="363897" y="314059"/>
                  <a:pt x="350966" y="314059"/>
                </a:cubicBezTo>
                <a:close/>
                <a:moveTo>
                  <a:pt x="350966" y="279669"/>
                </a:moveTo>
                <a:cubicBezTo>
                  <a:pt x="372519" y="279669"/>
                  <a:pt x="394071" y="288266"/>
                  <a:pt x="409158" y="303312"/>
                </a:cubicBezTo>
                <a:cubicBezTo>
                  <a:pt x="437177" y="331253"/>
                  <a:pt x="441487" y="372091"/>
                  <a:pt x="424245" y="404331"/>
                </a:cubicBezTo>
                <a:lnTo>
                  <a:pt x="516922" y="496752"/>
                </a:lnTo>
                <a:lnTo>
                  <a:pt x="484593" y="528992"/>
                </a:lnTo>
                <a:lnTo>
                  <a:pt x="391916" y="436571"/>
                </a:lnTo>
                <a:cubicBezTo>
                  <a:pt x="378984" y="443019"/>
                  <a:pt x="366053" y="447317"/>
                  <a:pt x="350966" y="447317"/>
                </a:cubicBezTo>
                <a:cubicBezTo>
                  <a:pt x="327258" y="447317"/>
                  <a:pt x="307860" y="438720"/>
                  <a:pt x="290618" y="421525"/>
                </a:cubicBezTo>
                <a:cubicBezTo>
                  <a:pt x="275531" y="406480"/>
                  <a:pt x="266910" y="384987"/>
                  <a:pt x="266910" y="363493"/>
                </a:cubicBezTo>
                <a:cubicBezTo>
                  <a:pt x="266910" y="339851"/>
                  <a:pt x="275531" y="320507"/>
                  <a:pt x="290618" y="303312"/>
                </a:cubicBezTo>
                <a:cubicBezTo>
                  <a:pt x="307860" y="288266"/>
                  <a:pt x="327258" y="279669"/>
                  <a:pt x="350966" y="279669"/>
                </a:cubicBezTo>
                <a:close/>
                <a:moveTo>
                  <a:pt x="71038" y="223804"/>
                </a:moveTo>
                <a:lnTo>
                  <a:pt x="307946" y="223804"/>
                </a:lnTo>
                <a:lnTo>
                  <a:pt x="307946" y="262427"/>
                </a:lnTo>
                <a:lnTo>
                  <a:pt x="71038" y="262427"/>
                </a:lnTo>
                <a:close/>
                <a:moveTo>
                  <a:pt x="71038" y="116213"/>
                </a:moveTo>
                <a:lnTo>
                  <a:pt x="307946" y="116213"/>
                </a:lnTo>
                <a:lnTo>
                  <a:pt x="307946" y="154836"/>
                </a:lnTo>
                <a:lnTo>
                  <a:pt x="71038" y="154836"/>
                </a:lnTo>
                <a:close/>
                <a:moveTo>
                  <a:pt x="47368" y="0"/>
                </a:moveTo>
                <a:lnTo>
                  <a:pt x="376791" y="0"/>
                </a:lnTo>
                <a:cubicBezTo>
                  <a:pt x="402628" y="0"/>
                  <a:pt x="424159" y="21512"/>
                  <a:pt x="424159" y="47327"/>
                </a:cubicBezTo>
                <a:lnTo>
                  <a:pt x="424159" y="273208"/>
                </a:lnTo>
                <a:cubicBezTo>
                  <a:pt x="411240" y="264603"/>
                  <a:pt x="398322" y="260301"/>
                  <a:pt x="385403" y="255999"/>
                </a:cubicBezTo>
                <a:lnTo>
                  <a:pt x="385403" y="47327"/>
                </a:lnTo>
                <a:cubicBezTo>
                  <a:pt x="385403" y="40874"/>
                  <a:pt x="381097" y="36571"/>
                  <a:pt x="376791" y="36571"/>
                </a:cubicBezTo>
                <a:lnTo>
                  <a:pt x="47368" y="36571"/>
                </a:lnTo>
                <a:cubicBezTo>
                  <a:pt x="40909" y="36571"/>
                  <a:pt x="36603" y="40874"/>
                  <a:pt x="36603" y="47327"/>
                </a:cubicBezTo>
                <a:lnTo>
                  <a:pt x="36603" y="458216"/>
                </a:lnTo>
                <a:cubicBezTo>
                  <a:pt x="36603" y="462518"/>
                  <a:pt x="40909" y="466821"/>
                  <a:pt x="47368" y="466821"/>
                </a:cubicBezTo>
                <a:lnTo>
                  <a:pt x="376791" y="466821"/>
                </a:lnTo>
                <a:cubicBezTo>
                  <a:pt x="378944" y="466821"/>
                  <a:pt x="389710" y="468972"/>
                  <a:pt x="396169" y="466821"/>
                </a:cubicBezTo>
                <a:lnTo>
                  <a:pt x="411240" y="484031"/>
                </a:lnTo>
                <a:cubicBezTo>
                  <a:pt x="404781" y="501241"/>
                  <a:pt x="396169" y="505543"/>
                  <a:pt x="376791" y="505543"/>
                </a:cubicBezTo>
                <a:lnTo>
                  <a:pt x="47368" y="505543"/>
                </a:lnTo>
                <a:cubicBezTo>
                  <a:pt x="21531" y="505543"/>
                  <a:pt x="0" y="484031"/>
                  <a:pt x="0" y="458216"/>
                </a:cubicBezTo>
                <a:lnTo>
                  <a:pt x="0" y="47327"/>
                </a:lnTo>
                <a:cubicBezTo>
                  <a:pt x="0" y="21512"/>
                  <a:pt x="21531" y="0"/>
                  <a:pt x="47368" y="0"/>
                </a:cubicBezTo>
                <a:close/>
              </a:path>
            </a:pathLst>
          </a:custGeom>
          <a:solidFill>
            <a:srgbClr val="9A0001"/>
          </a:solidFill>
        </p:spPr>
        <p:txBody>
          <a:bodyPr/>
          <a:lstStyle/>
          <a:p>
            <a:endParaRPr lang="zh-CN" altLang="en-US" sz="1200">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29" name="book_176227"/>
          <p:cNvSpPr>
            <a:spLocks noChangeAspect="1"/>
          </p:cNvSpPr>
          <p:nvPr/>
        </p:nvSpPr>
        <p:spPr bwMode="auto">
          <a:xfrm>
            <a:off x="4810388" y="4452273"/>
            <a:ext cx="317202" cy="382793"/>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485208" h="605169">
                <a:moveTo>
                  <a:pt x="220235" y="439905"/>
                </a:moveTo>
                <a:cubicBezTo>
                  <a:pt x="238474" y="439905"/>
                  <a:pt x="253260" y="454659"/>
                  <a:pt x="253260" y="472859"/>
                </a:cubicBezTo>
                <a:cubicBezTo>
                  <a:pt x="253260" y="491059"/>
                  <a:pt x="238474" y="505813"/>
                  <a:pt x="220235" y="505813"/>
                </a:cubicBezTo>
                <a:cubicBezTo>
                  <a:pt x="201996" y="505813"/>
                  <a:pt x="187210" y="491059"/>
                  <a:pt x="187210" y="472859"/>
                </a:cubicBezTo>
                <a:cubicBezTo>
                  <a:pt x="187210" y="454659"/>
                  <a:pt x="201996" y="439905"/>
                  <a:pt x="220235" y="439905"/>
                </a:cubicBezTo>
                <a:close/>
                <a:moveTo>
                  <a:pt x="128077" y="340902"/>
                </a:moveTo>
                <a:cubicBezTo>
                  <a:pt x="155943" y="340902"/>
                  <a:pt x="178532" y="363444"/>
                  <a:pt x="178532" y="391251"/>
                </a:cubicBezTo>
                <a:cubicBezTo>
                  <a:pt x="178532" y="419058"/>
                  <a:pt x="155943" y="441600"/>
                  <a:pt x="128077" y="441600"/>
                </a:cubicBezTo>
                <a:cubicBezTo>
                  <a:pt x="100211" y="441600"/>
                  <a:pt x="77622" y="419058"/>
                  <a:pt x="77622" y="391251"/>
                </a:cubicBezTo>
                <a:cubicBezTo>
                  <a:pt x="77622" y="363444"/>
                  <a:pt x="100211" y="340902"/>
                  <a:pt x="128077" y="340902"/>
                </a:cubicBezTo>
                <a:close/>
                <a:moveTo>
                  <a:pt x="45549" y="290563"/>
                </a:moveTo>
                <a:cubicBezTo>
                  <a:pt x="41428" y="290563"/>
                  <a:pt x="39910" y="295545"/>
                  <a:pt x="39910" y="295545"/>
                </a:cubicBezTo>
                <a:cubicBezTo>
                  <a:pt x="31667" y="318396"/>
                  <a:pt x="28848" y="337781"/>
                  <a:pt x="28848" y="362906"/>
                </a:cubicBezTo>
                <a:cubicBezTo>
                  <a:pt x="28848" y="480518"/>
                  <a:pt x="124718" y="576253"/>
                  <a:pt x="242604" y="576253"/>
                </a:cubicBezTo>
                <a:cubicBezTo>
                  <a:pt x="360490" y="576253"/>
                  <a:pt x="456360" y="480518"/>
                  <a:pt x="456360" y="362906"/>
                </a:cubicBezTo>
                <a:cubicBezTo>
                  <a:pt x="456360" y="339081"/>
                  <a:pt x="452348" y="316013"/>
                  <a:pt x="444865" y="294246"/>
                </a:cubicBezTo>
                <a:cubicBezTo>
                  <a:pt x="444431" y="293054"/>
                  <a:pt x="443021" y="290563"/>
                  <a:pt x="437490" y="290563"/>
                </a:cubicBezTo>
                <a:close/>
                <a:moveTo>
                  <a:pt x="150096" y="28807"/>
                </a:moveTo>
                <a:cubicBezTo>
                  <a:pt x="149336" y="28807"/>
                  <a:pt x="148577" y="29024"/>
                  <a:pt x="148577" y="30432"/>
                </a:cubicBezTo>
                <a:lnTo>
                  <a:pt x="148577" y="52091"/>
                </a:lnTo>
                <a:cubicBezTo>
                  <a:pt x="148577" y="53283"/>
                  <a:pt x="150312" y="53283"/>
                  <a:pt x="150421" y="53283"/>
                </a:cubicBezTo>
                <a:lnTo>
                  <a:pt x="189680" y="53283"/>
                </a:lnTo>
                <a:cubicBezTo>
                  <a:pt x="191741" y="53283"/>
                  <a:pt x="192825" y="54582"/>
                  <a:pt x="192825" y="55773"/>
                </a:cubicBezTo>
                <a:lnTo>
                  <a:pt x="192825" y="152592"/>
                </a:lnTo>
                <a:cubicBezTo>
                  <a:pt x="192825" y="155083"/>
                  <a:pt x="190982" y="155516"/>
                  <a:pt x="190982" y="155516"/>
                </a:cubicBezTo>
                <a:lnTo>
                  <a:pt x="182414" y="158115"/>
                </a:lnTo>
                <a:cubicBezTo>
                  <a:pt x="130032" y="173385"/>
                  <a:pt x="86760" y="208149"/>
                  <a:pt x="59756" y="252876"/>
                </a:cubicBezTo>
                <a:cubicBezTo>
                  <a:pt x="58563" y="254825"/>
                  <a:pt x="56720" y="258832"/>
                  <a:pt x="64203" y="258832"/>
                </a:cubicBezTo>
                <a:lnTo>
                  <a:pt x="422524" y="258832"/>
                </a:lnTo>
                <a:cubicBezTo>
                  <a:pt x="427838" y="258832"/>
                  <a:pt x="427187" y="255691"/>
                  <a:pt x="426211" y="254175"/>
                </a:cubicBezTo>
                <a:cubicBezTo>
                  <a:pt x="399207" y="208798"/>
                  <a:pt x="355718" y="173602"/>
                  <a:pt x="302794" y="158115"/>
                </a:cubicBezTo>
                <a:lnTo>
                  <a:pt x="294444" y="155624"/>
                </a:lnTo>
                <a:cubicBezTo>
                  <a:pt x="294444" y="155624"/>
                  <a:pt x="292383" y="155191"/>
                  <a:pt x="292383" y="151725"/>
                </a:cubicBezTo>
                <a:cubicBezTo>
                  <a:pt x="292600" y="137430"/>
                  <a:pt x="292383" y="79274"/>
                  <a:pt x="292383" y="57615"/>
                </a:cubicBezTo>
                <a:cubicBezTo>
                  <a:pt x="292383" y="55015"/>
                  <a:pt x="292708" y="53283"/>
                  <a:pt x="295745" y="53283"/>
                </a:cubicBezTo>
                <a:lnTo>
                  <a:pt x="335980" y="53283"/>
                </a:lnTo>
                <a:cubicBezTo>
                  <a:pt x="336522" y="53283"/>
                  <a:pt x="336631" y="52849"/>
                  <a:pt x="336631" y="52741"/>
                </a:cubicBezTo>
                <a:lnTo>
                  <a:pt x="336631" y="29999"/>
                </a:lnTo>
                <a:cubicBezTo>
                  <a:pt x="336631" y="29349"/>
                  <a:pt x="336522" y="28916"/>
                  <a:pt x="335872" y="28916"/>
                </a:cubicBezTo>
                <a:cubicBezTo>
                  <a:pt x="335872" y="28916"/>
                  <a:pt x="196621" y="28807"/>
                  <a:pt x="150096" y="28807"/>
                </a:cubicBezTo>
                <a:close/>
                <a:moveTo>
                  <a:pt x="148794" y="0"/>
                </a:moveTo>
                <a:lnTo>
                  <a:pt x="336305" y="0"/>
                </a:lnTo>
                <a:cubicBezTo>
                  <a:pt x="352465" y="0"/>
                  <a:pt x="365479" y="13104"/>
                  <a:pt x="365479" y="29132"/>
                </a:cubicBezTo>
                <a:lnTo>
                  <a:pt x="365479" y="52958"/>
                </a:lnTo>
                <a:cubicBezTo>
                  <a:pt x="365479" y="69094"/>
                  <a:pt x="352465" y="82090"/>
                  <a:pt x="336305" y="82090"/>
                </a:cubicBezTo>
                <a:lnTo>
                  <a:pt x="321339" y="82090"/>
                </a:lnTo>
                <a:lnTo>
                  <a:pt x="321339" y="131257"/>
                </a:lnTo>
                <a:cubicBezTo>
                  <a:pt x="321339" y="133640"/>
                  <a:pt x="322749" y="134181"/>
                  <a:pt x="322749" y="134181"/>
                </a:cubicBezTo>
                <a:cubicBezTo>
                  <a:pt x="367865" y="149668"/>
                  <a:pt x="406798" y="178258"/>
                  <a:pt x="435863" y="216379"/>
                </a:cubicBezTo>
                <a:cubicBezTo>
                  <a:pt x="468181" y="258724"/>
                  <a:pt x="485208" y="309407"/>
                  <a:pt x="485208" y="362906"/>
                </a:cubicBezTo>
                <a:cubicBezTo>
                  <a:pt x="485208" y="496438"/>
                  <a:pt x="376432" y="605169"/>
                  <a:pt x="242604" y="605169"/>
                </a:cubicBezTo>
                <a:cubicBezTo>
                  <a:pt x="108776" y="605169"/>
                  <a:pt x="0" y="496438"/>
                  <a:pt x="0" y="362906"/>
                </a:cubicBezTo>
                <a:cubicBezTo>
                  <a:pt x="0" y="309407"/>
                  <a:pt x="17027" y="258724"/>
                  <a:pt x="49345" y="216379"/>
                </a:cubicBezTo>
                <a:cubicBezTo>
                  <a:pt x="78410" y="178258"/>
                  <a:pt x="116584" y="149884"/>
                  <a:pt x="161700" y="134398"/>
                </a:cubicBezTo>
                <a:cubicBezTo>
                  <a:pt x="161700" y="134398"/>
                  <a:pt x="163869" y="133748"/>
                  <a:pt x="163869" y="132232"/>
                </a:cubicBezTo>
                <a:lnTo>
                  <a:pt x="163869" y="82090"/>
                </a:lnTo>
                <a:lnTo>
                  <a:pt x="148794" y="82090"/>
                </a:lnTo>
                <a:cubicBezTo>
                  <a:pt x="132743" y="82090"/>
                  <a:pt x="119729" y="69094"/>
                  <a:pt x="119729" y="52958"/>
                </a:cubicBezTo>
                <a:lnTo>
                  <a:pt x="119729" y="29132"/>
                </a:lnTo>
                <a:cubicBezTo>
                  <a:pt x="119729" y="13104"/>
                  <a:pt x="132743" y="0"/>
                  <a:pt x="148794" y="0"/>
                </a:cubicBezTo>
                <a:close/>
              </a:path>
            </a:pathLst>
          </a:custGeom>
          <a:solidFill>
            <a:srgbClr val="9A0001"/>
          </a:solidFill>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00">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30" name="book_176227"/>
          <p:cNvSpPr>
            <a:spLocks noChangeAspect="1"/>
          </p:cNvSpPr>
          <p:nvPr/>
        </p:nvSpPr>
        <p:spPr bwMode="auto">
          <a:xfrm>
            <a:off x="5246257" y="5373133"/>
            <a:ext cx="344783" cy="409116"/>
          </a:xfrm>
          <a:custGeom>
            <a:avLst/>
            <a:gdLst>
              <a:gd name="T0" fmla="*/ 3031 w 6644"/>
              <a:gd name="T1" fmla="*/ 409 h 8160"/>
              <a:gd name="T2" fmla="*/ 2618 w 6644"/>
              <a:gd name="T3" fmla="*/ 0 h 8160"/>
              <a:gd name="T4" fmla="*/ 2041 w 6644"/>
              <a:gd name="T5" fmla="*/ 583 h 8160"/>
              <a:gd name="T6" fmla="*/ 1515 w 6644"/>
              <a:gd name="T7" fmla="*/ 936 h 8160"/>
              <a:gd name="T8" fmla="*/ 3730 w 6644"/>
              <a:gd name="T9" fmla="*/ 936 h 8160"/>
              <a:gd name="T10" fmla="*/ 2623 w 6644"/>
              <a:gd name="T11" fmla="*/ 583 h 8160"/>
              <a:gd name="T12" fmla="*/ 2797 w 6644"/>
              <a:gd name="T13" fmla="*/ 408 h 8160"/>
              <a:gd name="T14" fmla="*/ 466 w 6644"/>
              <a:gd name="T15" fmla="*/ 7344 h 8160"/>
              <a:gd name="T16" fmla="*/ 349 w 6644"/>
              <a:gd name="T17" fmla="*/ 816 h 8160"/>
              <a:gd name="T18" fmla="*/ 1861 w 6644"/>
              <a:gd name="T19" fmla="*/ 1515 h 8160"/>
              <a:gd name="T20" fmla="*/ 3952 w 6644"/>
              <a:gd name="T21" fmla="*/ 816 h 8160"/>
              <a:gd name="T22" fmla="*/ 5245 w 6644"/>
              <a:gd name="T23" fmla="*/ 4785 h 8160"/>
              <a:gd name="T24" fmla="*/ 4663 w 6644"/>
              <a:gd name="T25" fmla="*/ 2098 h 8160"/>
              <a:gd name="T26" fmla="*/ 3270 w 6644"/>
              <a:gd name="T27" fmla="*/ 6761 h 8160"/>
              <a:gd name="T28" fmla="*/ 3613 w 6644"/>
              <a:gd name="T29" fmla="*/ 6645 h 8160"/>
              <a:gd name="T30" fmla="*/ 5129 w 6644"/>
              <a:gd name="T31" fmla="*/ 5129 h 8160"/>
              <a:gd name="T32" fmla="*/ 5012 w 6644"/>
              <a:gd name="T33" fmla="*/ 7461 h 8160"/>
              <a:gd name="T34" fmla="*/ 4247 w 6644"/>
              <a:gd name="T35" fmla="*/ 6616 h 8160"/>
              <a:gd name="T36" fmla="*/ 5771 w 6644"/>
              <a:gd name="T37" fmla="*/ 6023 h 8160"/>
              <a:gd name="T38" fmla="*/ 4080 w 6644"/>
              <a:gd name="T39" fmla="*/ 4080 h 8160"/>
              <a:gd name="T40" fmla="*/ 2098 w 6644"/>
              <a:gd name="T41" fmla="*/ 3847 h 8160"/>
              <a:gd name="T42" fmla="*/ 4196 w 6644"/>
              <a:gd name="T43" fmla="*/ 3847 h 8160"/>
              <a:gd name="T44" fmla="*/ 4080 w 6644"/>
              <a:gd name="T45" fmla="*/ 3031 h 8160"/>
              <a:gd name="T46" fmla="*/ 2098 w 6644"/>
              <a:gd name="T47" fmla="*/ 2798 h 8160"/>
              <a:gd name="T48" fmla="*/ 4196 w 6644"/>
              <a:gd name="T49" fmla="*/ 2798 h 8160"/>
              <a:gd name="T50" fmla="*/ 3497 w 6644"/>
              <a:gd name="T51" fmla="*/ 5013 h 8160"/>
              <a:gd name="T52" fmla="*/ 2098 w 6644"/>
              <a:gd name="T53" fmla="*/ 4779 h 8160"/>
              <a:gd name="T54" fmla="*/ 3613 w 6644"/>
              <a:gd name="T55" fmla="*/ 4779 h 8160"/>
              <a:gd name="T56" fmla="*/ 3264 w 6644"/>
              <a:gd name="T57" fmla="*/ 6062 h 8160"/>
              <a:gd name="T58" fmla="*/ 2098 w 6644"/>
              <a:gd name="T59" fmla="*/ 5829 h 8160"/>
              <a:gd name="T60" fmla="*/ 3380 w 6644"/>
              <a:gd name="T61" fmla="*/ 5829 h 8160"/>
              <a:gd name="T62" fmla="*/ 1875 w 6644"/>
              <a:gd name="T63" fmla="*/ 2600 h 8160"/>
              <a:gd name="T64" fmla="*/ 1298 w 6644"/>
              <a:gd name="T65" fmla="*/ 3095 h 8160"/>
              <a:gd name="T66" fmla="*/ 1164 w 6644"/>
              <a:gd name="T67" fmla="*/ 2713 h 8160"/>
              <a:gd name="T68" fmla="*/ 1866 w 6644"/>
              <a:gd name="T69" fmla="*/ 2448 h 8160"/>
              <a:gd name="T70" fmla="*/ 1445 w 6644"/>
              <a:gd name="T71" fmla="*/ 4120 h 8160"/>
              <a:gd name="T72" fmla="*/ 1030 w 6644"/>
              <a:gd name="T73" fmla="*/ 3918 h 8160"/>
              <a:gd name="T74" fmla="*/ 1353 w 6644"/>
              <a:gd name="T75" fmla="*/ 3901 h 8160"/>
              <a:gd name="T76" fmla="*/ 1875 w 6644"/>
              <a:gd name="T77" fmla="*/ 3637 h 8160"/>
              <a:gd name="T78" fmla="*/ 1365 w 6644"/>
              <a:gd name="T79" fmla="*/ 5148 h 8160"/>
              <a:gd name="T80" fmla="*/ 1013 w 6644"/>
              <a:gd name="T81" fmla="*/ 4759 h 8160"/>
              <a:gd name="T82" fmla="*/ 1714 w 6644"/>
              <a:gd name="T83" fmla="*/ 4486 h 8160"/>
              <a:gd name="T84" fmla="*/ 1875 w 6644"/>
              <a:gd name="T85" fmla="*/ 5628 h 8160"/>
              <a:gd name="T86" fmla="*/ 1298 w 6644"/>
              <a:gd name="T87" fmla="*/ 6123 h 8160"/>
              <a:gd name="T88" fmla="*/ 1164 w 6644"/>
              <a:gd name="T89" fmla="*/ 5741 h 8160"/>
              <a:gd name="T90" fmla="*/ 1866 w 6644"/>
              <a:gd name="T91" fmla="*/ 5476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44" h="8160">
                <a:moveTo>
                  <a:pt x="3384" y="583"/>
                </a:moveTo>
                <a:lnTo>
                  <a:pt x="3204" y="583"/>
                </a:lnTo>
                <a:cubicBezTo>
                  <a:pt x="3108" y="583"/>
                  <a:pt x="3031" y="505"/>
                  <a:pt x="3031" y="409"/>
                </a:cubicBezTo>
                <a:lnTo>
                  <a:pt x="3031" y="403"/>
                </a:lnTo>
                <a:cubicBezTo>
                  <a:pt x="3031" y="181"/>
                  <a:pt x="2850" y="0"/>
                  <a:pt x="2627" y="0"/>
                </a:cubicBezTo>
                <a:lnTo>
                  <a:pt x="2618" y="0"/>
                </a:lnTo>
                <a:cubicBezTo>
                  <a:pt x="2395" y="0"/>
                  <a:pt x="2215" y="181"/>
                  <a:pt x="2215" y="403"/>
                </a:cubicBezTo>
                <a:lnTo>
                  <a:pt x="2215" y="409"/>
                </a:lnTo>
                <a:cubicBezTo>
                  <a:pt x="2215" y="505"/>
                  <a:pt x="2137" y="583"/>
                  <a:pt x="2041" y="583"/>
                </a:cubicBezTo>
                <a:lnTo>
                  <a:pt x="1861" y="583"/>
                </a:lnTo>
                <a:cubicBezTo>
                  <a:pt x="1670" y="583"/>
                  <a:pt x="1515" y="738"/>
                  <a:pt x="1515" y="929"/>
                </a:cubicBezTo>
                <a:lnTo>
                  <a:pt x="1515" y="936"/>
                </a:lnTo>
                <a:cubicBezTo>
                  <a:pt x="1515" y="1127"/>
                  <a:pt x="1670" y="1282"/>
                  <a:pt x="1861" y="1282"/>
                </a:cubicBezTo>
                <a:lnTo>
                  <a:pt x="3384" y="1282"/>
                </a:lnTo>
                <a:cubicBezTo>
                  <a:pt x="3575" y="1282"/>
                  <a:pt x="3730" y="1127"/>
                  <a:pt x="3730" y="936"/>
                </a:cubicBezTo>
                <a:lnTo>
                  <a:pt x="3730" y="929"/>
                </a:lnTo>
                <a:cubicBezTo>
                  <a:pt x="3730" y="738"/>
                  <a:pt x="3575" y="583"/>
                  <a:pt x="3384" y="583"/>
                </a:cubicBezTo>
                <a:close/>
                <a:moveTo>
                  <a:pt x="2623" y="583"/>
                </a:moveTo>
                <a:cubicBezTo>
                  <a:pt x="2526" y="583"/>
                  <a:pt x="2448" y="505"/>
                  <a:pt x="2448" y="408"/>
                </a:cubicBezTo>
                <a:cubicBezTo>
                  <a:pt x="2448" y="311"/>
                  <a:pt x="2526" y="233"/>
                  <a:pt x="2623" y="233"/>
                </a:cubicBezTo>
                <a:cubicBezTo>
                  <a:pt x="2719" y="233"/>
                  <a:pt x="2797" y="311"/>
                  <a:pt x="2797" y="408"/>
                </a:cubicBezTo>
                <a:cubicBezTo>
                  <a:pt x="2797" y="505"/>
                  <a:pt x="2719" y="583"/>
                  <a:pt x="2623" y="583"/>
                </a:cubicBezTo>
                <a:close/>
                <a:moveTo>
                  <a:pt x="3401" y="7344"/>
                </a:moveTo>
                <a:lnTo>
                  <a:pt x="466" y="7344"/>
                </a:lnTo>
                <a:cubicBezTo>
                  <a:pt x="208" y="7344"/>
                  <a:pt x="0" y="7135"/>
                  <a:pt x="0" y="6878"/>
                </a:cubicBezTo>
                <a:lnTo>
                  <a:pt x="0" y="1282"/>
                </a:lnTo>
                <a:cubicBezTo>
                  <a:pt x="0" y="1025"/>
                  <a:pt x="208" y="816"/>
                  <a:pt x="349" y="816"/>
                </a:cubicBezTo>
                <a:lnTo>
                  <a:pt x="1294" y="816"/>
                </a:lnTo>
                <a:cubicBezTo>
                  <a:pt x="1286" y="855"/>
                  <a:pt x="1282" y="895"/>
                  <a:pt x="1282" y="936"/>
                </a:cubicBezTo>
                <a:cubicBezTo>
                  <a:pt x="1282" y="1256"/>
                  <a:pt x="1542" y="1515"/>
                  <a:pt x="1861" y="1515"/>
                </a:cubicBezTo>
                <a:lnTo>
                  <a:pt x="3384" y="1515"/>
                </a:lnTo>
                <a:cubicBezTo>
                  <a:pt x="3703" y="1515"/>
                  <a:pt x="3963" y="1256"/>
                  <a:pt x="3963" y="929"/>
                </a:cubicBezTo>
                <a:cubicBezTo>
                  <a:pt x="3963" y="890"/>
                  <a:pt x="3959" y="853"/>
                  <a:pt x="3952" y="816"/>
                </a:cubicBezTo>
                <a:lnTo>
                  <a:pt x="4663" y="816"/>
                </a:lnTo>
                <a:cubicBezTo>
                  <a:pt x="5037" y="816"/>
                  <a:pt x="5245" y="1025"/>
                  <a:pt x="5245" y="1282"/>
                </a:cubicBezTo>
                <a:lnTo>
                  <a:pt x="5245" y="4785"/>
                </a:lnTo>
                <a:cubicBezTo>
                  <a:pt x="5207" y="4783"/>
                  <a:pt x="5168" y="4779"/>
                  <a:pt x="5129" y="4779"/>
                </a:cubicBezTo>
                <a:cubicBezTo>
                  <a:pt x="4968" y="4779"/>
                  <a:pt x="4812" y="4802"/>
                  <a:pt x="4663" y="4841"/>
                </a:cubicBezTo>
                <a:lnTo>
                  <a:pt x="4663" y="2098"/>
                </a:lnTo>
                <a:lnTo>
                  <a:pt x="583" y="2098"/>
                </a:lnTo>
                <a:lnTo>
                  <a:pt x="583" y="6761"/>
                </a:lnTo>
                <a:lnTo>
                  <a:pt x="3270" y="6761"/>
                </a:lnTo>
                <a:cubicBezTo>
                  <a:pt x="3282" y="6966"/>
                  <a:pt x="3327" y="7162"/>
                  <a:pt x="3401" y="7344"/>
                </a:cubicBezTo>
                <a:close/>
                <a:moveTo>
                  <a:pt x="5129" y="5129"/>
                </a:moveTo>
                <a:cubicBezTo>
                  <a:pt x="4292" y="5129"/>
                  <a:pt x="3613" y="5808"/>
                  <a:pt x="3613" y="6645"/>
                </a:cubicBezTo>
                <a:cubicBezTo>
                  <a:pt x="3613" y="7482"/>
                  <a:pt x="4292" y="8160"/>
                  <a:pt x="5129" y="8160"/>
                </a:cubicBezTo>
                <a:cubicBezTo>
                  <a:pt x="5966" y="8160"/>
                  <a:pt x="6644" y="7482"/>
                  <a:pt x="6644" y="6645"/>
                </a:cubicBezTo>
                <a:cubicBezTo>
                  <a:pt x="6644" y="5808"/>
                  <a:pt x="5966" y="5129"/>
                  <a:pt x="5129" y="5129"/>
                </a:cubicBezTo>
                <a:close/>
                <a:moveTo>
                  <a:pt x="6119" y="6333"/>
                </a:moveTo>
                <a:lnTo>
                  <a:pt x="5187" y="7382"/>
                </a:lnTo>
                <a:cubicBezTo>
                  <a:pt x="5141" y="7434"/>
                  <a:pt x="5077" y="7461"/>
                  <a:pt x="5012" y="7461"/>
                </a:cubicBezTo>
                <a:cubicBezTo>
                  <a:pt x="4961" y="7461"/>
                  <a:pt x="4910" y="7444"/>
                  <a:pt x="4867" y="7409"/>
                </a:cubicBezTo>
                <a:lnTo>
                  <a:pt x="4284" y="6943"/>
                </a:lnTo>
                <a:cubicBezTo>
                  <a:pt x="4183" y="6863"/>
                  <a:pt x="4167" y="6716"/>
                  <a:pt x="4247" y="6616"/>
                </a:cubicBezTo>
                <a:cubicBezTo>
                  <a:pt x="4328" y="6515"/>
                  <a:pt x="4475" y="6499"/>
                  <a:pt x="4575" y="6579"/>
                </a:cubicBezTo>
                <a:lnTo>
                  <a:pt x="4985" y="6907"/>
                </a:lnTo>
                <a:lnTo>
                  <a:pt x="5771" y="6023"/>
                </a:lnTo>
                <a:cubicBezTo>
                  <a:pt x="5856" y="5927"/>
                  <a:pt x="6003" y="5918"/>
                  <a:pt x="6100" y="6004"/>
                </a:cubicBezTo>
                <a:cubicBezTo>
                  <a:pt x="6196" y="6090"/>
                  <a:pt x="6205" y="6237"/>
                  <a:pt x="6119" y="6333"/>
                </a:cubicBezTo>
                <a:close/>
                <a:moveTo>
                  <a:pt x="4080" y="4080"/>
                </a:moveTo>
                <a:lnTo>
                  <a:pt x="2215" y="4080"/>
                </a:lnTo>
                <a:cubicBezTo>
                  <a:pt x="2150" y="4080"/>
                  <a:pt x="2098" y="4028"/>
                  <a:pt x="2098" y="3963"/>
                </a:cubicBezTo>
                <a:lnTo>
                  <a:pt x="2098" y="3847"/>
                </a:lnTo>
                <a:cubicBezTo>
                  <a:pt x="2098" y="3782"/>
                  <a:pt x="2150" y="3730"/>
                  <a:pt x="2215" y="3730"/>
                </a:cubicBezTo>
                <a:lnTo>
                  <a:pt x="4080" y="3730"/>
                </a:lnTo>
                <a:cubicBezTo>
                  <a:pt x="4144" y="3730"/>
                  <a:pt x="4196" y="3782"/>
                  <a:pt x="4196" y="3847"/>
                </a:cubicBezTo>
                <a:lnTo>
                  <a:pt x="4196" y="3963"/>
                </a:lnTo>
                <a:cubicBezTo>
                  <a:pt x="4196" y="4028"/>
                  <a:pt x="4144" y="4080"/>
                  <a:pt x="4080" y="4080"/>
                </a:cubicBezTo>
                <a:close/>
                <a:moveTo>
                  <a:pt x="4080" y="3031"/>
                </a:moveTo>
                <a:lnTo>
                  <a:pt x="2215" y="3031"/>
                </a:lnTo>
                <a:cubicBezTo>
                  <a:pt x="2150" y="3031"/>
                  <a:pt x="2098" y="2979"/>
                  <a:pt x="2098" y="2914"/>
                </a:cubicBezTo>
                <a:lnTo>
                  <a:pt x="2098" y="2798"/>
                </a:lnTo>
                <a:cubicBezTo>
                  <a:pt x="2098" y="2733"/>
                  <a:pt x="2150" y="2681"/>
                  <a:pt x="2215" y="2681"/>
                </a:cubicBezTo>
                <a:lnTo>
                  <a:pt x="4080" y="2681"/>
                </a:lnTo>
                <a:cubicBezTo>
                  <a:pt x="4144" y="2681"/>
                  <a:pt x="4196" y="2733"/>
                  <a:pt x="4196" y="2798"/>
                </a:cubicBezTo>
                <a:lnTo>
                  <a:pt x="4196" y="2914"/>
                </a:lnTo>
                <a:cubicBezTo>
                  <a:pt x="4196" y="2979"/>
                  <a:pt x="4144" y="3031"/>
                  <a:pt x="4080" y="3031"/>
                </a:cubicBezTo>
                <a:close/>
                <a:moveTo>
                  <a:pt x="3497" y="5013"/>
                </a:moveTo>
                <a:lnTo>
                  <a:pt x="2215" y="5013"/>
                </a:lnTo>
                <a:cubicBezTo>
                  <a:pt x="2150" y="5013"/>
                  <a:pt x="2098" y="4960"/>
                  <a:pt x="2098" y="4896"/>
                </a:cubicBezTo>
                <a:lnTo>
                  <a:pt x="2098" y="4779"/>
                </a:lnTo>
                <a:cubicBezTo>
                  <a:pt x="2098" y="4715"/>
                  <a:pt x="2150" y="4663"/>
                  <a:pt x="2215" y="4663"/>
                </a:cubicBezTo>
                <a:lnTo>
                  <a:pt x="3497" y="4663"/>
                </a:lnTo>
                <a:cubicBezTo>
                  <a:pt x="3561" y="4663"/>
                  <a:pt x="3613" y="4715"/>
                  <a:pt x="3613" y="4779"/>
                </a:cubicBezTo>
                <a:lnTo>
                  <a:pt x="3613" y="4896"/>
                </a:lnTo>
                <a:cubicBezTo>
                  <a:pt x="3613" y="4960"/>
                  <a:pt x="3561" y="5013"/>
                  <a:pt x="3497" y="5013"/>
                </a:cubicBezTo>
                <a:close/>
                <a:moveTo>
                  <a:pt x="3264" y="6062"/>
                </a:moveTo>
                <a:lnTo>
                  <a:pt x="2215" y="6062"/>
                </a:lnTo>
                <a:cubicBezTo>
                  <a:pt x="2150" y="6062"/>
                  <a:pt x="2098" y="6010"/>
                  <a:pt x="2098" y="5945"/>
                </a:cubicBezTo>
                <a:lnTo>
                  <a:pt x="2098" y="5829"/>
                </a:lnTo>
                <a:cubicBezTo>
                  <a:pt x="2098" y="5764"/>
                  <a:pt x="2150" y="5712"/>
                  <a:pt x="2215" y="5712"/>
                </a:cubicBezTo>
                <a:lnTo>
                  <a:pt x="3264" y="5712"/>
                </a:lnTo>
                <a:cubicBezTo>
                  <a:pt x="3328" y="5712"/>
                  <a:pt x="3380" y="5764"/>
                  <a:pt x="3380" y="5829"/>
                </a:cubicBezTo>
                <a:lnTo>
                  <a:pt x="3380" y="5945"/>
                </a:lnTo>
                <a:cubicBezTo>
                  <a:pt x="3380" y="6010"/>
                  <a:pt x="3328" y="6062"/>
                  <a:pt x="3264" y="6062"/>
                </a:cubicBezTo>
                <a:close/>
                <a:moveTo>
                  <a:pt x="1875" y="2600"/>
                </a:moveTo>
                <a:lnTo>
                  <a:pt x="1445" y="3083"/>
                </a:lnTo>
                <a:cubicBezTo>
                  <a:pt x="1424" y="3107"/>
                  <a:pt x="1395" y="3119"/>
                  <a:pt x="1365" y="3119"/>
                </a:cubicBezTo>
                <a:cubicBezTo>
                  <a:pt x="1342" y="3119"/>
                  <a:pt x="1318" y="3111"/>
                  <a:pt x="1298" y="3095"/>
                </a:cubicBezTo>
                <a:lnTo>
                  <a:pt x="1030" y="2881"/>
                </a:lnTo>
                <a:cubicBezTo>
                  <a:pt x="984" y="2844"/>
                  <a:pt x="976" y="2776"/>
                  <a:pt x="1013" y="2730"/>
                </a:cubicBezTo>
                <a:cubicBezTo>
                  <a:pt x="1050" y="2683"/>
                  <a:pt x="1118" y="2676"/>
                  <a:pt x="1164" y="2713"/>
                </a:cubicBezTo>
                <a:lnTo>
                  <a:pt x="1353" y="2864"/>
                </a:lnTo>
                <a:lnTo>
                  <a:pt x="1714" y="2457"/>
                </a:lnTo>
                <a:cubicBezTo>
                  <a:pt x="1754" y="2413"/>
                  <a:pt x="1822" y="2409"/>
                  <a:pt x="1866" y="2448"/>
                </a:cubicBezTo>
                <a:cubicBezTo>
                  <a:pt x="1910" y="2488"/>
                  <a:pt x="1914" y="2555"/>
                  <a:pt x="1875" y="2600"/>
                </a:cubicBezTo>
                <a:close/>
                <a:moveTo>
                  <a:pt x="1875" y="3637"/>
                </a:moveTo>
                <a:lnTo>
                  <a:pt x="1445" y="4120"/>
                </a:lnTo>
                <a:cubicBezTo>
                  <a:pt x="1424" y="4144"/>
                  <a:pt x="1395" y="4156"/>
                  <a:pt x="1365" y="4156"/>
                </a:cubicBezTo>
                <a:cubicBezTo>
                  <a:pt x="1342" y="4156"/>
                  <a:pt x="1318" y="4148"/>
                  <a:pt x="1298" y="4132"/>
                </a:cubicBezTo>
                <a:lnTo>
                  <a:pt x="1030" y="3918"/>
                </a:lnTo>
                <a:cubicBezTo>
                  <a:pt x="984" y="3881"/>
                  <a:pt x="976" y="3813"/>
                  <a:pt x="1013" y="3767"/>
                </a:cubicBezTo>
                <a:cubicBezTo>
                  <a:pt x="1050" y="3721"/>
                  <a:pt x="1118" y="3713"/>
                  <a:pt x="1164" y="3750"/>
                </a:cubicBezTo>
                <a:lnTo>
                  <a:pt x="1353" y="3901"/>
                </a:lnTo>
                <a:lnTo>
                  <a:pt x="1714" y="3494"/>
                </a:lnTo>
                <a:cubicBezTo>
                  <a:pt x="1754" y="3450"/>
                  <a:pt x="1822" y="3446"/>
                  <a:pt x="1866" y="3485"/>
                </a:cubicBezTo>
                <a:cubicBezTo>
                  <a:pt x="1910" y="3525"/>
                  <a:pt x="1914" y="3593"/>
                  <a:pt x="1875" y="3637"/>
                </a:cubicBezTo>
                <a:close/>
                <a:moveTo>
                  <a:pt x="1875" y="4629"/>
                </a:moveTo>
                <a:lnTo>
                  <a:pt x="1445" y="5112"/>
                </a:lnTo>
                <a:cubicBezTo>
                  <a:pt x="1424" y="5136"/>
                  <a:pt x="1395" y="5148"/>
                  <a:pt x="1365" y="5148"/>
                </a:cubicBezTo>
                <a:cubicBezTo>
                  <a:pt x="1342" y="5148"/>
                  <a:pt x="1318" y="5140"/>
                  <a:pt x="1298" y="5124"/>
                </a:cubicBezTo>
                <a:lnTo>
                  <a:pt x="1030" y="4910"/>
                </a:lnTo>
                <a:cubicBezTo>
                  <a:pt x="984" y="4873"/>
                  <a:pt x="976" y="4805"/>
                  <a:pt x="1013" y="4759"/>
                </a:cubicBezTo>
                <a:cubicBezTo>
                  <a:pt x="1050" y="4712"/>
                  <a:pt x="1118" y="4705"/>
                  <a:pt x="1164" y="4742"/>
                </a:cubicBezTo>
                <a:lnTo>
                  <a:pt x="1353" y="4893"/>
                </a:lnTo>
                <a:lnTo>
                  <a:pt x="1714" y="4486"/>
                </a:lnTo>
                <a:cubicBezTo>
                  <a:pt x="1754" y="4442"/>
                  <a:pt x="1822" y="4438"/>
                  <a:pt x="1866" y="4477"/>
                </a:cubicBezTo>
                <a:cubicBezTo>
                  <a:pt x="1910" y="4517"/>
                  <a:pt x="1914" y="4584"/>
                  <a:pt x="1875" y="4629"/>
                </a:cubicBezTo>
                <a:close/>
                <a:moveTo>
                  <a:pt x="1875" y="5628"/>
                </a:moveTo>
                <a:lnTo>
                  <a:pt x="1445" y="6111"/>
                </a:lnTo>
                <a:cubicBezTo>
                  <a:pt x="1424" y="6134"/>
                  <a:pt x="1395" y="6147"/>
                  <a:pt x="1365" y="6147"/>
                </a:cubicBezTo>
                <a:cubicBezTo>
                  <a:pt x="1342" y="6147"/>
                  <a:pt x="1318" y="6139"/>
                  <a:pt x="1298" y="6123"/>
                </a:cubicBezTo>
                <a:lnTo>
                  <a:pt x="1030" y="5908"/>
                </a:lnTo>
                <a:cubicBezTo>
                  <a:pt x="984" y="5871"/>
                  <a:pt x="976" y="5804"/>
                  <a:pt x="1013" y="5758"/>
                </a:cubicBezTo>
                <a:cubicBezTo>
                  <a:pt x="1050" y="5711"/>
                  <a:pt x="1118" y="5704"/>
                  <a:pt x="1164" y="5741"/>
                </a:cubicBezTo>
                <a:lnTo>
                  <a:pt x="1353" y="5892"/>
                </a:lnTo>
                <a:lnTo>
                  <a:pt x="1714" y="5485"/>
                </a:lnTo>
                <a:cubicBezTo>
                  <a:pt x="1754" y="5441"/>
                  <a:pt x="1822" y="5437"/>
                  <a:pt x="1866" y="5476"/>
                </a:cubicBezTo>
                <a:cubicBezTo>
                  <a:pt x="1910" y="5515"/>
                  <a:pt x="1914" y="5583"/>
                  <a:pt x="1875" y="5628"/>
                </a:cubicBezTo>
                <a:close/>
              </a:path>
            </a:pathLst>
          </a:custGeom>
          <a:solidFill>
            <a:srgbClr val="9A0001"/>
          </a:solidFill>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00">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31" name="空心弧 30"/>
          <p:cNvSpPr/>
          <p:nvPr/>
        </p:nvSpPr>
        <p:spPr>
          <a:xfrm>
            <a:off x="4775689" y="4992696"/>
            <a:ext cx="1199999" cy="1161073"/>
          </a:xfrm>
          <a:prstGeom prst="blockArc">
            <a:avLst>
              <a:gd name="adj1" fmla="val 12886880"/>
              <a:gd name="adj2" fmla="val 10720422"/>
              <a:gd name="adj3" fmla="val 781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200">
              <a:solidFill>
                <a:schemeClr val="tx1">
                  <a:lumMod val="65000"/>
                  <a:lumOff val="35000"/>
                </a:schemeClr>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32" name="矩形 47"/>
          <p:cNvSpPr>
            <a:spLocks noChangeArrowheads="1"/>
          </p:cNvSpPr>
          <p:nvPr/>
        </p:nvSpPr>
        <p:spPr bwMode="auto">
          <a:xfrm>
            <a:off x="1977197" y="2941626"/>
            <a:ext cx="2798492" cy="714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285750" indent="-285750">
              <a:lnSpc>
                <a:spcPct val="120000"/>
              </a:lnSpc>
              <a:spcBef>
                <a:spcPct val="0"/>
              </a:spcBef>
              <a:buFont typeface="Wingdings" panose="05000000000000000000" pitchFamily="2" charset="2"/>
              <a:buChar char="Ø"/>
            </a:pPr>
            <a:r>
              <a:rPr lang="zh-CN" altLang="en-US" sz="1200" dirty="0">
                <a:solidFill>
                  <a:srgbClr val="333333"/>
                </a:solidFill>
                <a:latin typeface="华文楷体" panose="02010600040101010101" pitchFamily="2" charset="-122"/>
                <a:ea typeface="华文楷体" panose="02010600040101010101" pitchFamily="2" charset="-122"/>
                <a:cs typeface="+mn-ea"/>
                <a:sym typeface="Arial" panose="020B0604020202020204" pitchFamily="34" charset="0"/>
              </a:rPr>
              <a:t>量化金融和算法交易</a:t>
            </a:r>
            <a:endParaRPr lang="en-US" altLang="zh-CN" sz="1200" dirty="0">
              <a:solidFill>
                <a:srgbClr val="333333"/>
              </a:solidFill>
              <a:latin typeface="华文楷体" panose="02010600040101010101" pitchFamily="2" charset="-122"/>
              <a:ea typeface="华文楷体" panose="02010600040101010101" pitchFamily="2" charset="-122"/>
              <a:cs typeface="+mn-ea"/>
              <a:sym typeface="Arial" panose="020B0604020202020204" pitchFamily="34" charset="0"/>
            </a:endParaRPr>
          </a:p>
          <a:p>
            <a:pPr marL="285750" indent="-285750">
              <a:lnSpc>
                <a:spcPct val="120000"/>
              </a:lnSpc>
              <a:spcBef>
                <a:spcPct val="0"/>
              </a:spcBef>
              <a:buFont typeface="Wingdings" panose="05000000000000000000" pitchFamily="2" charset="2"/>
              <a:buChar char="Ø"/>
            </a:pPr>
            <a:r>
              <a:rPr lang="zh-CN" altLang="en-US" sz="1200" dirty="0">
                <a:solidFill>
                  <a:srgbClr val="333333"/>
                </a:solidFill>
                <a:latin typeface="华文楷体" panose="02010600040101010101" pitchFamily="2" charset="-122"/>
                <a:ea typeface="华文楷体" panose="02010600040101010101" pitchFamily="2" charset="-122"/>
                <a:cs typeface="+mn-ea"/>
                <a:sym typeface="Arial" panose="020B0604020202020204" pitchFamily="34" charset="0"/>
              </a:rPr>
              <a:t>区块链和数字资产</a:t>
            </a:r>
            <a:endParaRPr lang="en-US" altLang="zh-CN" sz="1200" dirty="0">
              <a:solidFill>
                <a:srgbClr val="333333"/>
              </a:solidFill>
              <a:latin typeface="华文楷体" panose="02010600040101010101" pitchFamily="2" charset="-122"/>
              <a:ea typeface="华文楷体" panose="02010600040101010101" pitchFamily="2" charset="-122"/>
              <a:cs typeface="+mn-ea"/>
              <a:sym typeface="Arial" panose="020B0604020202020204" pitchFamily="34" charset="0"/>
            </a:endParaRPr>
          </a:p>
          <a:p>
            <a:pPr marL="285750" indent="-285750">
              <a:lnSpc>
                <a:spcPct val="120000"/>
              </a:lnSpc>
              <a:spcBef>
                <a:spcPct val="0"/>
              </a:spcBef>
              <a:buFont typeface="Wingdings" panose="05000000000000000000" pitchFamily="2" charset="2"/>
              <a:buChar char="Ø"/>
            </a:pPr>
            <a:r>
              <a:rPr lang="zh-CN" altLang="en-US" sz="1200" dirty="0">
                <a:solidFill>
                  <a:srgbClr val="333333"/>
                </a:solidFill>
                <a:latin typeface="华文楷体" panose="02010600040101010101" pitchFamily="2" charset="-122"/>
                <a:ea typeface="华文楷体" panose="02010600040101010101" pitchFamily="2" charset="-122"/>
                <a:cs typeface="+mn-ea"/>
                <a:sym typeface="Arial" panose="020B0604020202020204" pitchFamily="34" charset="0"/>
              </a:rPr>
              <a:t>金融科技</a:t>
            </a:r>
            <a:endParaRPr lang="zh-CN" altLang="en-US" sz="1200" dirty="0">
              <a:solidFill>
                <a:srgbClr val="333333"/>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36" name="矩形 47"/>
          <p:cNvSpPr>
            <a:spLocks noChangeArrowheads="1"/>
          </p:cNvSpPr>
          <p:nvPr/>
        </p:nvSpPr>
        <p:spPr bwMode="auto">
          <a:xfrm>
            <a:off x="6355410" y="3770934"/>
            <a:ext cx="2798492" cy="499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285750" indent="-285750">
              <a:lnSpc>
                <a:spcPct val="120000"/>
              </a:lnSpc>
              <a:spcBef>
                <a:spcPct val="0"/>
              </a:spcBef>
              <a:buFont typeface="Wingdings" panose="05000000000000000000" pitchFamily="2" charset="2"/>
              <a:buChar char="Ø"/>
            </a:pPr>
            <a:r>
              <a:rPr lang="zh-CN" altLang="en-US" sz="1200" dirty="0">
                <a:solidFill>
                  <a:srgbClr val="333333"/>
                </a:solidFill>
                <a:latin typeface="华文楷体" panose="02010600040101010101" pitchFamily="2" charset="-122"/>
                <a:ea typeface="华文楷体" panose="02010600040101010101" pitchFamily="2" charset="-122"/>
                <a:cs typeface="+mn-ea"/>
                <a:sym typeface="Arial" panose="020B0604020202020204" pitchFamily="34" charset="0"/>
              </a:rPr>
              <a:t>可持续投资和绿色金融</a:t>
            </a:r>
            <a:endParaRPr lang="en-US" altLang="zh-CN" sz="1200" dirty="0">
              <a:solidFill>
                <a:srgbClr val="333333"/>
              </a:solidFill>
              <a:latin typeface="华文楷体" panose="02010600040101010101" pitchFamily="2" charset="-122"/>
              <a:ea typeface="华文楷体" panose="02010600040101010101" pitchFamily="2" charset="-122"/>
              <a:cs typeface="+mn-ea"/>
              <a:sym typeface="Arial" panose="020B0604020202020204" pitchFamily="34" charset="0"/>
            </a:endParaRPr>
          </a:p>
          <a:p>
            <a:pPr marL="285750" indent="-285750">
              <a:lnSpc>
                <a:spcPct val="120000"/>
              </a:lnSpc>
              <a:spcBef>
                <a:spcPct val="0"/>
              </a:spcBef>
              <a:buFont typeface="Wingdings" panose="05000000000000000000" pitchFamily="2" charset="2"/>
              <a:buChar char="Ø"/>
            </a:pPr>
            <a:r>
              <a:rPr lang="en-US" altLang="zh-CN" sz="1200" dirty="0" err="1">
                <a:solidFill>
                  <a:srgbClr val="333333"/>
                </a:solidFill>
                <a:latin typeface="华文楷体" panose="02010600040101010101" pitchFamily="2" charset="-122"/>
                <a:ea typeface="华文楷体" panose="02010600040101010101" pitchFamily="2" charset="-122"/>
                <a:cs typeface="+mn-ea"/>
                <a:sym typeface="Arial" panose="020B0604020202020204" pitchFamily="34" charset="0"/>
              </a:rPr>
              <a:t>ESG</a:t>
            </a:r>
            <a:r>
              <a:rPr lang="zh-CN" altLang="en-US" sz="1200" dirty="0">
                <a:solidFill>
                  <a:srgbClr val="333333"/>
                </a:solidFill>
                <a:latin typeface="华文楷体" panose="02010600040101010101" pitchFamily="2" charset="-122"/>
                <a:ea typeface="华文楷体" panose="02010600040101010101" pitchFamily="2" charset="-122"/>
                <a:cs typeface="+mn-ea"/>
                <a:sym typeface="Arial" panose="020B0604020202020204" pitchFamily="34" charset="0"/>
              </a:rPr>
              <a:t>风险管理</a:t>
            </a:r>
            <a:endParaRPr lang="en-US" altLang="zh-CN" sz="1200" dirty="0">
              <a:solidFill>
                <a:srgbClr val="333333"/>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15" name="文本框 14"/>
          <p:cNvSpPr txBox="1"/>
          <p:nvPr/>
        </p:nvSpPr>
        <p:spPr>
          <a:xfrm>
            <a:off x="639747" y="1063256"/>
            <a:ext cx="10476647" cy="523220"/>
          </a:xfrm>
          <a:prstGeom prst="rect">
            <a:avLst/>
          </a:prstGeom>
          <a:noFill/>
        </p:spPr>
        <p:txBody>
          <a:bodyPr wrap="square">
            <a:spAutoFit/>
          </a:bodyPr>
          <a:lstStyle/>
          <a:p>
            <a:pPr marL="285750" indent="-285750">
              <a:buFont typeface="Wingdings" panose="05000000000000000000" pitchFamily="2" charset="2"/>
              <a:buChar char="l"/>
            </a:pPr>
            <a:r>
              <a:rPr lang="zh-CN" altLang="en-US" sz="1400" b="1" dirty="0">
                <a:solidFill>
                  <a:schemeClr val="tx1">
                    <a:lumMod val="75000"/>
                    <a:lumOff val="25000"/>
                  </a:schemeClr>
                </a:solidFill>
                <a:latin typeface="华文楷体" panose="02010600040101010101" pitchFamily="2" charset="-122"/>
                <a:ea typeface="华文楷体" panose="02010600040101010101" pitchFamily="2" charset="-122"/>
                <a:cs typeface="+mn-ea"/>
              </a:rPr>
              <a:t>越来越多的金融机构和企业需要应对风险管理、资产定价和金融产品设计等方面的挑战。</a:t>
            </a:r>
            <a:endParaRPr lang="en-US" altLang="zh-CN" sz="1400" b="1" dirty="0">
              <a:solidFill>
                <a:schemeClr val="tx1">
                  <a:lumMod val="75000"/>
                  <a:lumOff val="25000"/>
                </a:schemeClr>
              </a:solidFill>
              <a:latin typeface="华文楷体" panose="02010600040101010101" pitchFamily="2" charset="-122"/>
              <a:ea typeface="华文楷体" panose="02010600040101010101" pitchFamily="2" charset="-122"/>
              <a:cs typeface="+mn-ea"/>
            </a:endParaRPr>
          </a:p>
          <a:p>
            <a:pPr marL="285750" indent="-285750">
              <a:buFont typeface="Wingdings" panose="05000000000000000000" pitchFamily="2" charset="2"/>
              <a:buChar char="l"/>
            </a:pPr>
            <a:r>
              <a:rPr lang="zh-CN" altLang="en-US" sz="1400" b="1" dirty="0">
                <a:solidFill>
                  <a:schemeClr val="tx1">
                    <a:lumMod val="75000"/>
                    <a:lumOff val="25000"/>
                  </a:schemeClr>
                </a:solidFill>
                <a:latin typeface="华文楷体" panose="02010600040101010101" pitchFamily="2" charset="-122"/>
                <a:ea typeface="华文楷体" panose="02010600040101010101" pitchFamily="2" charset="-122"/>
                <a:cs typeface="+mn-ea"/>
              </a:rPr>
              <a:t>金融工程课程提供的技能和知识能够满足这些需求，使得学生在职业发展方面更具竞争力。</a:t>
            </a:r>
            <a:endParaRPr lang="zh-CN" altLang="en-US" sz="1400" b="1" dirty="0">
              <a:solidFill>
                <a:schemeClr val="tx1">
                  <a:lumMod val="75000"/>
                  <a:lumOff val="25000"/>
                </a:schemeClr>
              </a:solidFill>
              <a:latin typeface="华文楷体" panose="02010600040101010101" pitchFamily="2" charset="-122"/>
              <a:ea typeface="华文楷体" panose="02010600040101010101" pitchFamily="2" charset="-122"/>
              <a:cs typeface="+mn-ea"/>
            </a:endParaRPr>
          </a:p>
        </p:txBody>
      </p:sp>
      <p:sp>
        <p:nvSpPr>
          <p:cNvPr id="9" name="箭头: 环形 8"/>
          <p:cNvSpPr/>
          <p:nvPr/>
        </p:nvSpPr>
        <p:spPr>
          <a:xfrm rot="15333613" flipH="1">
            <a:off x="3967413" y="2446945"/>
            <a:ext cx="1393094" cy="1439799"/>
          </a:xfrm>
          <a:prstGeom prst="circularArrow">
            <a:avLst>
              <a:gd name="adj1" fmla="val 6289"/>
              <a:gd name="adj2" fmla="val 916834"/>
              <a:gd name="adj3" fmla="val 20200474"/>
              <a:gd name="adj4" fmla="val 6780930"/>
              <a:gd name="adj5" fmla="val 1009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200">
              <a:solidFill>
                <a:schemeClr val="tx1">
                  <a:lumMod val="65000"/>
                  <a:lumOff val="35000"/>
                </a:schemeClr>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11" name="箭头: 环形 10"/>
          <p:cNvSpPr/>
          <p:nvPr/>
        </p:nvSpPr>
        <p:spPr>
          <a:xfrm rot="19915132" flipH="1" flipV="1">
            <a:off x="4939980" y="1815995"/>
            <a:ext cx="1393094" cy="1439799"/>
          </a:xfrm>
          <a:prstGeom prst="circularArrow">
            <a:avLst>
              <a:gd name="adj1" fmla="val 6289"/>
              <a:gd name="adj2" fmla="val 916834"/>
              <a:gd name="adj3" fmla="val 20200474"/>
              <a:gd name="adj4" fmla="val 6780930"/>
              <a:gd name="adj5" fmla="val 1009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200">
              <a:solidFill>
                <a:schemeClr val="tx1">
                  <a:lumMod val="65000"/>
                  <a:lumOff val="35000"/>
                </a:schemeClr>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pic>
        <p:nvPicPr>
          <p:cNvPr id="13" name="图形 12" descr="条形图 纯色填充"/>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97272" y="2840365"/>
            <a:ext cx="573290" cy="573290"/>
          </a:xfrm>
          <a:prstGeom prst="rect">
            <a:avLst/>
          </a:prstGeom>
        </p:spPr>
      </p:pic>
      <p:pic>
        <p:nvPicPr>
          <p:cNvPr id="21" name="图形 20" descr="数据库 纯色填充"/>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93345" y="2337883"/>
            <a:ext cx="486364" cy="486364"/>
          </a:xfrm>
          <a:prstGeom prst="rect">
            <a:avLst/>
          </a:prstGeom>
        </p:spPr>
      </p:pic>
      <p:sp>
        <p:nvSpPr>
          <p:cNvPr id="23" name="矩形 22"/>
          <p:cNvSpPr/>
          <p:nvPr/>
        </p:nvSpPr>
        <p:spPr>
          <a:xfrm>
            <a:off x="6536218" y="4951748"/>
            <a:ext cx="1061815" cy="253910"/>
          </a:xfrm>
          <a:prstGeom prst="rect">
            <a:avLst/>
          </a:prstGeom>
        </p:spPr>
        <p:txBody>
          <a:bodyPr wrap="none" lIns="68573" tIns="34287" rIns="68573" bIns="34287">
            <a:spAutoFit/>
          </a:bodyPr>
          <a:lstStyle/>
          <a:p>
            <a:pPr algn="r"/>
            <a:r>
              <a:rPr lang="zh-CN" altLang="en-US" sz="1200" b="1" dirty="0">
                <a:solidFill>
                  <a:srgbClr val="9A0001"/>
                </a:solidFill>
                <a:latin typeface="华文楷体" panose="02010600040101010101" pitchFamily="2" charset="-122"/>
                <a:ea typeface="华文楷体" panose="02010600040101010101" pitchFamily="2" charset="-122"/>
                <a:cs typeface="+mn-ea"/>
                <a:sym typeface="Arial" panose="020B0604020202020204" pitchFamily="34" charset="0"/>
              </a:rPr>
              <a:t>金融数据科学</a:t>
            </a:r>
            <a:endParaRPr lang="en-US" altLang="zh-CN" sz="1200" b="1" dirty="0">
              <a:solidFill>
                <a:srgbClr val="9A000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34" name="矩形 33"/>
          <p:cNvSpPr/>
          <p:nvPr/>
        </p:nvSpPr>
        <p:spPr>
          <a:xfrm>
            <a:off x="2078498" y="5528339"/>
            <a:ext cx="1061815" cy="253910"/>
          </a:xfrm>
          <a:prstGeom prst="rect">
            <a:avLst/>
          </a:prstGeom>
        </p:spPr>
        <p:txBody>
          <a:bodyPr wrap="none" lIns="68573" tIns="34287" rIns="68573" bIns="34287">
            <a:spAutoFit/>
          </a:bodyPr>
          <a:lstStyle/>
          <a:p>
            <a:pPr algn="r"/>
            <a:r>
              <a:rPr lang="zh-CN" altLang="en-US" sz="1200" b="1" dirty="0">
                <a:solidFill>
                  <a:srgbClr val="9A0001"/>
                </a:solidFill>
                <a:latin typeface="华文楷体" panose="02010600040101010101" pitchFamily="2" charset="-122"/>
                <a:ea typeface="华文楷体" panose="02010600040101010101" pitchFamily="2" charset="-122"/>
                <a:cs typeface="+mn-ea"/>
                <a:sym typeface="Arial" panose="020B0604020202020204" pitchFamily="34" charset="0"/>
              </a:rPr>
              <a:t>教育模式创新</a:t>
            </a:r>
            <a:endParaRPr lang="en-US" altLang="zh-CN" sz="1200" b="1" dirty="0">
              <a:solidFill>
                <a:srgbClr val="9A000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37" name="矩形 36"/>
          <p:cNvSpPr/>
          <p:nvPr/>
        </p:nvSpPr>
        <p:spPr>
          <a:xfrm>
            <a:off x="1892636" y="4107686"/>
            <a:ext cx="1677368" cy="253910"/>
          </a:xfrm>
          <a:prstGeom prst="rect">
            <a:avLst/>
          </a:prstGeom>
        </p:spPr>
        <p:txBody>
          <a:bodyPr wrap="none" lIns="68573" tIns="34287" rIns="68573" bIns="34287">
            <a:spAutoFit/>
          </a:bodyPr>
          <a:lstStyle/>
          <a:p>
            <a:pPr algn="r"/>
            <a:r>
              <a:rPr lang="zh-CN" altLang="en-US" sz="1200" b="1" dirty="0">
                <a:solidFill>
                  <a:srgbClr val="9A0001"/>
                </a:solidFill>
                <a:latin typeface="华文楷体" panose="02010600040101010101" pitchFamily="2" charset="-122"/>
                <a:ea typeface="华文楷体" panose="02010600040101010101" pitchFamily="2" charset="-122"/>
                <a:cs typeface="+mn-ea"/>
                <a:sym typeface="Arial" panose="020B0604020202020204" pitchFamily="34" charset="0"/>
              </a:rPr>
              <a:t>全球化视野和跨界合作</a:t>
            </a:r>
            <a:endParaRPr lang="en-US" altLang="zh-CN" sz="1200" b="1" dirty="0">
              <a:solidFill>
                <a:srgbClr val="9A000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38" name="矩形 47"/>
          <p:cNvSpPr>
            <a:spLocks noChangeArrowheads="1"/>
          </p:cNvSpPr>
          <p:nvPr/>
        </p:nvSpPr>
        <p:spPr bwMode="auto">
          <a:xfrm>
            <a:off x="1892636" y="4478072"/>
            <a:ext cx="2592371" cy="499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285750" indent="-285750">
              <a:lnSpc>
                <a:spcPct val="120000"/>
              </a:lnSpc>
              <a:spcBef>
                <a:spcPct val="0"/>
              </a:spcBef>
              <a:buFont typeface="Wingdings" panose="05000000000000000000" pitchFamily="2" charset="2"/>
              <a:buChar char="Ø"/>
            </a:pPr>
            <a:r>
              <a:rPr lang="zh-CN" altLang="en-US" sz="1200" dirty="0">
                <a:solidFill>
                  <a:srgbClr val="333333"/>
                </a:solidFill>
                <a:latin typeface="华文楷体" panose="02010600040101010101" pitchFamily="2" charset="-122"/>
                <a:ea typeface="华文楷体" panose="02010600040101010101" pitchFamily="2" charset="-122"/>
                <a:cs typeface="+mn-ea"/>
                <a:sym typeface="Arial" panose="020B0604020202020204" pitchFamily="34" charset="0"/>
              </a:rPr>
              <a:t>国际化和跨界金融工程</a:t>
            </a:r>
            <a:endParaRPr lang="en-US" altLang="zh-CN" sz="1200" dirty="0">
              <a:solidFill>
                <a:srgbClr val="333333"/>
              </a:solidFill>
              <a:latin typeface="华文楷体" panose="02010600040101010101" pitchFamily="2" charset="-122"/>
              <a:ea typeface="华文楷体" panose="02010600040101010101" pitchFamily="2" charset="-122"/>
              <a:cs typeface="+mn-ea"/>
              <a:sym typeface="Arial" panose="020B0604020202020204" pitchFamily="34" charset="0"/>
            </a:endParaRPr>
          </a:p>
          <a:p>
            <a:pPr marL="285750" indent="-285750">
              <a:lnSpc>
                <a:spcPct val="120000"/>
              </a:lnSpc>
              <a:spcBef>
                <a:spcPct val="0"/>
              </a:spcBef>
              <a:buFont typeface="Wingdings" panose="05000000000000000000" pitchFamily="2" charset="2"/>
              <a:buChar char="Ø"/>
            </a:pPr>
            <a:r>
              <a:rPr lang="zh-CN" altLang="en-US" sz="1200" dirty="0">
                <a:solidFill>
                  <a:srgbClr val="333333"/>
                </a:solidFill>
                <a:latin typeface="华文楷体" panose="02010600040101010101" pitchFamily="2" charset="-122"/>
                <a:ea typeface="华文楷体" panose="02010600040101010101" pitchFamily="2" charset="-122"/>
                <a:cs typeface="+mn-ea"/>
                <a:sym typeface="Arial" panose="020B0604020202020204" pitchFamily="34" charset="0"/>
              </a:rPr>
              <a:t>和其他领域的合作</a:t>
            </a:r>
            <a:endParaRPr lang="zh-CN" altLang="en-US" sz="1200" dirty="0">
              <a:solidFill>
                <a:srgbClr val="333333"/>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39" name="矩形 47"/>
          <p:cNvSpPr>
            <a:spLocks noChangeArrowheads="1"/>
          </p:cNvSpPr>
          <p:nvPr/>
        </p:nvSpPr>
        <p:spPr bwMode="auto">
          <a:xfrm>
            <a:off x="6215489" y="5252624"/>
            <a:ext cx="2798492" cy="499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285750" indent="-285750">
              <a:lnSpc>
                <a:spcPct val="120000"/>
              </a:lnSpc>
              <a:spcBef>
                <a:spcPct val="0"/>
              </a:spcBef>
              <a:buFont typeface="Wingdings" panose="05000000000000000000" pitchFamily="2" charset="2"/>
              <a:buChar char="Ø"/>
            </a:pPr>
            <a:r>
              <a:rPr lang="zh-CN" altLang="en-US" sz="1200" dirty="0">
                <a:solidFill>
                  <a:srgbClr val="333333"/>
                </a:solidFill>
                <a:latin typeface="华文楷体" panose="02010600040101010101" pitchFamily="2" charset="-122"/>
                <a:ea typeface="华文楷体" panose="02010600040101010101" pitchFamily="2" charset="-122"/>
                <a:cs typeface="+mn-ea"/>
                <a:sym typeface="Arial" panose="020B0604020202020204" pitchFamily="34" charset="0"/>
              </a:rPr>
              <a:t>大数据和实时数据应用</a:t>
            </a:r>
            <a:endParaRPr lang="en-US" altLang="zh-CN" sz="1200" dirty="0">
              <a:solidFill>
                <a:srgbClr val="333333"/>
              </a:solidFill>
              <a:latin typeface="华文楷体" panose="02010600040101010101" pitchFamily="2" charset="-122"/>
              <a:ea typeface="华文楷体" panose="02010600040101010101" pitchFamily="2" charset="-122"/>
              <a:cs typeface="+mn-ea"/>
              <a:sym typeface="Arial" panose="020B0604020202020204" pitchFamily="34" charset="0"/>
            </a:endParaRPr>
          </a:p>
          <a:p>
            <a:pPr marL="285750" indent="-285750">
              <a:lnSpc>
                <a:spcPct val="120000"/>
              </a:lnSpc>
              <a:spcBef>
                <a:spcPct val="0"/>
              </a:spcBef>
              <a:buFont typeface="Wingdings" panose="05000000000000000000" pitchFamily="2" charset="2"/>
              <a:buChar char="Ø"/>
            </a:pPr>
            <a:r>
              <a:rPr lang="zh-CN" altLang="en-US" sz="1200" dirty="0">
                <a:solidFill>
                  <a:srgbClr val="333333"/>
                </a:solidFill>
                <a:latin typeface="华文楷体" panose="02010600040101010101" pitchFamily="2" charset="-122"/>
                <a:ea typeface="华文楷体" panose="02010600040101010101" pitchFamily="2" charset="-122"/>
                <a:cs typeface="+mn-ea"/>
                <a:sym typeface="Arial" panose="020B0604020202020204" pitchFamily="34" charset="0"/>
              </a:rPr>
              <a:t>人工智能技术</a:t>
            </a:r>
            <a:endParaRPr lang="en-US" altLang="zh-CN" sz="1200" dirty="0">
              <a:solidFill>
                <a:srgbClr val="333333"/>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40" name="矩形 47"/>
          <p:cNvSpPr>
            <a:spLocks noChangeArrowheads="1"/>
          </p:cNvSpPr>
          <p:nvPr/>
        </p:nvSpPr>
        <p:spPr bwMode="auto">
          <a:xfrm>
            <a:off x="2047179" y="5903799"/>
            <a:ext cx="2798492" cy="499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285750" indent="-285750">
              <a:lnSpc>
                <a:spcPct val="120000"/>
              </a:lnSpc>
              <a:spcBef>
                <a:spcPct val="0"/>
              </a:spcBef>
              <a:buFont typeface="Wingdings" panose="05000000000000000000" pitchFamily="2" charset="2"/>
              <a:buChar char="Ø"/>
            </a:pPr>
            <a:r>
              <a:rPr lang="zh-CN" altLang="en-US" sz="1200" dirty="0">
                <a:solidFill>
                  <a:srgbClr val="333333"/>
                </a:solidFill>
                <a:latin typeface="华文楷体" panose="02010600040101010101" pitchFamily="2" charset="-122"/>
                <a:ea typeface="华文楷体" panose="02010600040101010101" pitchFamily="2" charset="-122"/>
                <a:cs typeface="+mn-ea"/>
                <a:sym typeface="Arial" panose="020B0604020202020204" pitchFamily="34" charset="0"/>
              </a:rPr>
              <a:t>在线教育和远程学习</a:t>
            </a:r>
            <a:endParaRPr lang="en-US" altLang="zh-CN" sz="1200" dirty="0">
              <a:solidFill>
                <a:srgbClr val="333333"/>
              </a:solidFill>
              <a:latin typeface="华文楷体" panose="02010600040101010101" pitchFamily="2" charset="-122"/>
              <a:ea typeface="华文楷体" panose="02010600040101010101" pitchFamily="2" charset="-122"/>
              <a:cs typeface="+mn-ea"/>
              <a:sym typeface="Arial" panose="020B0604020202020204" pitchFamily="34" charset="0"/>
            </a:endParaRPr>
          </a:p>
          <a:p>
            <a:pPr marL="285750" indent="-285750">
              <a:lnSpc>
                <a:spcPct val="120000"/>
              </a:lnSpc>
              <a:spcBef>
                <a:spcPct val="0"/>
              </a:spcBef>
              <a:buFont typeface="Wingdings" panose="05000000000000000000" pitchFamily="2" charset="2"/>
              <a:buChar char="Ø"/>
            </a:pPr>
            <a:r>
              <a:rPr lang="zh-CN" altLang="en-US" sz="1200" dirty="0">
                <a:solidFill>
                  <a:srgbClr val="333333"/>
                </a:solidFill>
                <a:latin typeface="华文楷体" panose="02010600040101010101" pitchFamily="2" charset="-122"/>
                <a:ea typeface="华文楷体" panose="02010600040101010101" pitchFamily="2" charset="-122"/>
                <a:cs typeface="+mn-ea"/>
                <a:sym typeface="Arial" panose="020B0604020202020204" pitchFamily="34" charset="0"/>
              </a:rPr>
              <a:t>实践导向和案例教学</a:t>
            </a:r>
            <a:endParaRPr lang="en-US" altLang="zh-CN" sz="1200" dirty="0">
              <a:solidFill>
                <a:srgbClr val="333333"/>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41" name="等腰三角形 18"/>
          <p:cNvSpPr>
            <a:spLocks noChangeAspect="1" noChangeArrowheads="1"/>
          </p:cNvSpPr>
          <p:nvPr/>
        </p:nvSpPr>
        <p:spPr bwMode="auto">
          <a:xfrm rot="16200000" flipH="1" flipV="1">
            <a:off x="3717476" y="4119535"/>
            <a:ext cx="238204" cy="205414"/>
          </a:xfrm>
          <a:prstGeom prst="triangle">
            <a:avLst>
              <a:gd name="adj" fmla="val 50000"/>
            </a:avLst>
          </a:prstGeom>
          <a:solidFill>
            <a:srgbClr val="9A0001"/>
          </a:solidFill>
          <a:ln>
            <a:noFill/>
          </a:ln>
        </p:spPr>
        <p:txBody>
          <a:bodyPr lIns="68573" tIns="34287" rIns="68573" bIns="34287"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200">
              <a:solidFill>
                <a:schemeClr val="tx1">
                  <a:lumMod val="65000"/>
                  <a:lumOff val="35000"/>
                </a:schemeClr>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42" name="等腰三角形 18"/>
          <p:cNvSpPr>
            <a:spLocks noChangeAspect="1" noChangeArrowheads="1"/>
          </p:cNvSpPr>
          <p:nvPr/>
        </p:nvSpPr>
        <p:spPr bwMode="auto">
          <a:xfrm rot="16200000" flipH="1" flipV="1">
            <a:off x="3368905" y="5518990"/>
            <a:ext cx="238204" cy="205414"/>
          </a:xfrm>
          <a:prstGeom prst="triangle">
            <a:avLst>
              <a:gd name="adj" fmla="val 50000"/>
            </a:avLst>
          </a:prstGeom>
          <a:solidFill>
            <a:srgbClr val="9A0001"/>
          </a:solidFill>
          <a:ln>
            <a:noFill/>
          </a:ln>
        </p:spPr>
        <p:txBody>
          <a:bodyPr lIns="68573" tIns="34287" rIns="68573" bIns="34287"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200">
              <a:solidFill>
                <a:schemeClr val="tx1">
                  <a:lumMod val="65000"/>
                  <a:lumOff val="35000"/>
                </a:schemeClr>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43" name="等腰三角形 18"/>
          <p:cNvSpPr>
            <a:spLocks noChangeAspect="1" noChangeArrowheads="1"/>
          </p:cNvSpPr>
          <p:nvPr/>
        </p:nvSpPr>
        <p:spPr bwMode="auto">
          <a:xfrm rot="5400000" flipV="1">
            <a:off x="6195776" y="4983849"/>
            <a:ext cx="238204" cy="205414"/>
          </a:xfrm>
          <a:prstGeom prst="triangle">
            <a:avLst>
              <a:gd name="adj" fmla="val 50000"/>
            </a:avLst>
          </a:prstGeom>
          <a:solidFill>
            <a:srgbClr val="9A0001"/>
          </a:solidFill>
          <a:ln>
            <a:noFill/>
          </a:ln>
        </p:spPr>
        <p:txBody>
          <a:bodyPr lIns="68573" tIns="34287" rIns="68573" bIns="34287"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200">
              <a:solidFill>
                <a:schemeClr val="tx1">
                  <a:lumMod val="65000"/>
                  <a:lumOff val="35000"/>
                </a:schemeClr>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44" name="文本占位符 33"/>
          <p:cNvSpPr txBox="1"/>
          <p:nvPr/>
        </p:nvSpPr>
        <p:spPr>
          <a:xfrm>
            <a:off x="5127590" y="6208885"/>
            <a:ext cx="7257259" cy="38162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000" b="1" kern="1200" dirty="0" smtClean="0">
                <a:solidFill>
                  <a:schemeClr val="tx1">
                    <a:lumMod val="75000"/>
                    <a:lumOff val="25000"/>
                  </a:schemeClr>
                </a:solidFill>
                <a:latin typeface="+mn-ea"/>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zh-CN" altLang="en-US" sz="1200" dirty="0">
                <a:latin typeface="华文楷体" panose="02010600040101010101" pitchFamily="2" charset="-122"/>
                <a:ea typeface="华文楷体" panose="02010600040101010101" pitchFamily="2" charset="-122"/>
                <a:sym typeface="Arial" panose="020B0604020202020204" pitchFamily="34" charset="0"/>
              </a:rPr>
              <a:t>随着金融衍生品市场不断发展和创新，金融工程课程在金融相关专业中愈发的重要</a:t>
            </a:r>
            <a:endParaRPr lang="zh-CN" altLang="en-US" sz="1200" dirty="0">
              <a:latin typeface="华文楷体" panose="02010600040101010101" pitchFamily="2" charset="-122"/>
              <a:ea typeface="华文楷体" panose="02010600040101010101" pitchFamily="2" charset="-122"/>
              <a:sym typeface="Arial" panose="020B0604020202020204" pitchFamily="34" charset="0"/>
            </a:endParaRPr>
          </a:p>
        </p:txBody>
      </p:sp>
      <p:pic>
        <p:nvPicPr>
          <p:cNvPr id="45" name="Picture 4"/>
          <p:cNvPicPr>
            <a:picLocks noChangeAspect="1" noChangeArrowheads="1"/>
          </p:cNvPicPr>
          <p:nvPr/>
        </p:nvPicPr>
        <p:blipFill rotWithShape="1">
          <a:blip r:embed="rId9">
            <a:extLst>
              <a:ext uri="{28A0092B-C50C-407E-A947-70E740481C1C}">
                <a14:useLocalDpi xmlns:a14="http://schemas.microsoft.com/office/drawing/2010/main" val="0"/>
              </a:ext>
            </a:extLst>
          </a:blip>
          <a:srcRect l="1386" t="16902" r="-1386" b="19508"/>
          <a:stretch>
            <a:fillRect/>
          </a:stretch>
        </p:blipFill>
        <p:spPr bwMode="auto">
          <a:xfrm>
            <a:off x="448934" y="4081995"/>
            <a:ext cx="1168155" cy="9935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 name="think-cell 幻灯片" r:id="rId2" imgW="5080" imgH="5080" progId="TCLayout.ActiveDocument.1">
                  <p:embed/>
                </p:oleObj>
              </mc:Choice>
              <mc:Fallback>
                <p:oleObj name="think-cell 幻灯片" r:id="rId2" imgW="5080" imgH="5080" progId="TCLayout.ActiveDocument.1">
                  <p:embed/>
                  <p:pic>
                    <p:nvPicPr>
                      <p:cNvPr id="0" name="图片 1"/>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10" name="灯片编号占位符 9"/>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p:txBody>
          <a:bodyPr vert="horz">
            <a:normAutofit fontScale="90000"/>
          </a:bodyPr>
          <a:lstStyle/>
          <a:p>
            <a:r>
              <a:rPr lang="zh-CN" altLang="en-US" sz="2400" spc="600" dirty="0">
                <a:solidFill>
                  <a:srgbClr val="9A0001"/>
                </a:solidFill>
                <a:latin typeface="华文楷体" panose="02010600040101010101" pitchFamily="2" charset="-122"/>
                <a:ea typeface="华文楷体" panose="02010600040101010101" pitchFamily="2" charset="-122"/>
                <a:sym typeface="Arial" panose="020B0604020202020204" pitchFamily="34" charset="0"/>
              </a:rPr>
              <a:t>金融工程课程体系的建立与变迁</a:t>
            </a:r>
            <a:br>
              <a:rPr lang="en-US" altLang="zh-CN" sz="4000" dirty="0">
                <a:latin typeface="华文楷体" panose="02010600040101010101" pitchFamily="2" charset="-122"/>
                <a:ea typeface="华文楷体" panose="02010600040101010101" pitchFamily="2" charset="-122"/>
                <a:sym typeface="Arial" panose="020B0604020202020204" pitchFamily="34" charset="0"/>
              </a:rPr>
            </a:br>
            <a:r>
              <a:rPr lang="zh-CN" altLang="en-US" sz="2000" dirty="0">
                <a:latin typeface="华文楷体" panose="02010600040101010101" pitchFamily="2" charset="-122"/>
                <a:ea typeface="华文楷体" panose="02010600040101010101" pitchFamily="2" charset="-122"/>
                <a:sym typeface="Arial" panose="020B0604020202020204" pitchFamily="34" charset="0"/>
              </a:rPr>
              <a:t>金融工程未来发展方向</a:t>
            </a:r>
            <a:endParaRPr lang="zh-CN" altLang="en-US" dirty="0">
              <a:sym typeface="Arial" panose="020B0604020202020204" pitchFamily="34" charset="0"/>
            </a:endParaRPr>
          </a:p>
        </p:txBody>
      </p:sp>
      <p:sp>
        <p:nvSpPr>
          <p:cNvPr id="4" name="文本占位符 3"/>
          <p:cNvSpPr>
            <a:spLocks noGrp="1"/>
          </p:cNvSpPr>
          <p:nvPr>
            <p:ph type="body" sz="quarter" idx="10"/>
          </p:nvPr>
        </p:nvSpPr>
        <p:spPr>
          <a:xfrm>
            <a:off x="442913" y="944610"/>
            <a:ext cx="9468530" cy="772011"/>
          </a:xfrm>
        </p:spPr>
        <p:txBody>
          <a:bodyPr>
            <a:normAutofit/>
          </a:bodyPr>
          <a:lstStyle/>
          <a:p>
            <a:pPr marL="0" indent="0">
              <a:buNone/>
            </a:pPr>
            <a:r>
              <a:rPr lang="zh-CN" altLang="zh-CN" sz="1200" dirty="0">
                <a:effectLst/>
                <a:latin typeface="华文楷体" panose="02010600040101010101" pitchFamily="2" charset="-122"/>
                <a:ea typeface="华文楷体" panose="02010600040101010101" pitchFamily="2" charset="-122"/>
                <a:cs typeface="Times New Roman" panose="02020603050405020304" pitchFamily="18" charset="0"/>
              </a:rPr>
              <a:t>金融工程将继续以创新、科技应用和可持续发展为主线，不断适应金融市场的变化和挑战。</a:t>
            </a:r>
            <a:endParaRPr lang="zh-CN" altLang="en-US" sz="1200" dirty="0">
              <a:latin typeface="华文楷体" panose="02010600040101010101" pitchFamily="2" charset="-122"/>
              <a:ea typeface="华文楷体" panose="02010600040101010101" pitchFamily="2" charset="-122"/>
              <a:sym typeface="Arial" panose="020B0604020202020204" pitchFamily="34" charset="0"/>
            </a:endParaRPr>
          </a:p>
        </p:txBody>
      </p:sp>
      <p:grpSp>
        <p:nvGrpSpPr>
          <p:cNvPr id="3" name="组合 2"/>
          <p:cNvGrpSpPr/>
          <p:nvPr/>
        </p:nvGrpSpPr>
        <p:grpSpPr>
          <a:xfrm>
            <a:off x="935828" y="1716621"/>
            <a:ext cx="9658128" cy="3837568"/>
            <a:chOff x="2381251" y="2316798"/>
            <a:chExt cx="7283449" cy="2894012"/>
          </a:xfrm>
        </p:grpSpPr>
        <p:sp>
          <p:nvSpPr>
            <p:cNvPr id="33" name="稻壳儿小白白(http://dwz.cn/Wu2UP)">
              <a:hlinkClick r:id="" action="ppaction://noaction"/>
            </p:cNvPr>
            <p:cNvSpPr/>
            <p:nvPr/>
          </p:nvSpPr>
          <p:spPr bwMode="auto">
            <a:xfrm rot="5400000">
              <a:off x="3207544" y="3525679"/>
              <a:ext cx="1265237" cy="2105025"/>
            </a:xfrm>
            <a:custGeom>
              <a:avLst/>
              <a:gdLst>
                <a:gd name="T0" fmla="*/ 0 w 1265436"/>
                <a:gd name="T1" fmla="*/ 0 h 2105657"/>
                <a:gd name="T2" fmla="*/ 203862 w 1265436"/>
                <a:gd name="T3" fmla="*/ 0 h 2105657"/>
                <a:gd name="T4" fmla="*/ 203862 w 1265436"/>
                <a:gd name="T5" fmla="*/ 1901669 h 2105657"/>
                <a:gd name="T6" fmla="*/ 1265436 w 1265436"/>
                <a:gd name="T7" fmla="*/ 1901669 h 2105657"/>
                <a:gd name="T8" fmla="*/ 1265436 w 1265436"/>
                <a:gd name="T9" fmla="*/ 2105657 h 2105657"/>
                <a:gd name="T10" fmla="*/ 0 w 1265436"/>
                <a:gd name="T11" fmla="*/ 2105657 h 2105657"/>
                <a:gd name="T12" fmla="*/ 0 w 1265436"/>
                <a:gd name="T13" fmla="*/ 0 h 2105657"/>
              </a:gdLst>
              <a:ahLst/>
              <a:cxnLst>
                <a:cxn ang="0">
                  <a:pos x="T0" y="T1"/>
                </a:cxn>
                <a:cxn ang="0">
                  <a:pos x="T2" y="T3"/>
                </a:cxn>
                <a:cxn ang="0">
                  <a:pos x="T4" y="T5"/>
                </a:cxn>
                <a:cxn ang="0">
                  <a:pos x="T6" y="T7"/>
                </a:cxn>
                <a:cxn ang="0">
                  <a:pos x="T8" y="T9"/>
                </a:cxn>
                <a:cxn ang="0">
                  <a:pos x="T10" y="T11"/>
                </a:cxn>
                <a:cxn ang="0">
                  <a:pos x="T12" y="T13"/>
                </a:cxn>
              </a:cxnLst>
              <a:rect l="0" t="0" r="r" b="b"/>
              <a:pathLst>
                <a:path w="1265436" h="2105657">
                  <a:moveTo>
                    <a:pt x="0" y="0"/>
                  </a:moveTo>
                  <a:lnTo>
                    <a:pt x="203862" y="0"/>
                  </a:lnTo>
                  <a:lnTo>
                    <a:pt x="203862" y="1901669"/>
                  </a:lnTo>
                  <a:lnTo>
                    <a:pt x="1265436" y="1901669"/>
                  </a:lnTo>
                  <a:lnTo>
                    <a:pt x="1265436" y="2105657"/>
                  </a:lnTo>
                  <a:lnTo>
                    <a:pt x="0" y="2105657"/>
                  </a:lnTo>
                  <a:lnTo>
                    <a:pt x="0" y="0"/>
                  </a:lnTo>
                  <a:close/>
                </a:path>
              </a:pathLst>
            </a:custGeom>
            <a:solidFill>
              <a:schemeClr val="accent1"/>
            </a:solidFill>
            <a:ln>
              <a:noFill/>
            </a:ln>
          </p:spPr>
          <p:txBody>
            <a:bodyPr/>
            <a:lstStyle/>
            <a:p>
              <a:pPr>
                <a:buFont typeface="Arial" panose="020B0604020202020204" pitchFamily="34" charset="0"/>
                <a:buNone/>
                <a:defRPr/>
              </a:pPr>
              <a:endParaRPr lang="zh-CN" altLang="en-US">
                <a:solidFill>
                  <a:schemeClr val="tx1">
                    <a:lumMod val="85000"/>
                    <a:lumOff val="15000"/>
                  </a:schemeClr>
                </a:solidFill>
                <a:latin typeface="Arial" panose="020B0604020202020204" pitchFamily="34" charset="0"/>
                <a:ea typeface="华文楷体" panose="02010600040101010101" pitchFamily="2" charset="-122"/>
                <a:cs typeface="Arial" panose="020B0604020202020204" pitchFamily="34" charset="0"/>
                <a:sym typeface="Arial" panose="020B0604020202020204" pitchFamily="34" charset="0"/>
              </a:endParaRPr>
            </a:p>
          </p:txBody>
        </p:sp>
        <p:sp>
          <p:nvSpPr>
            <p:cNvPr id="37" name="稻壳儿小白白(http://dwz.cn/Wu2UP)"/>
            <p:cNvSpPr>
              <a:spLocks noChangeArrowheads="1"/>
            </p:cNvSpPr>
            <p:nvPr/>
          </p:nvSpPr>
          <p:spPr bwMode="auto">
            <a:xfrm>
              <a:off x="4538663" y="3370898"/>
              <a:ext cx="358775" cy="358775"/>
            </a:xfrm>
            <a:prstGeom prst="triangle">
              <a:avLst>
                <a:gd name="adj" fmla="val 100000"/>
              </a:avLst>
            </a:prstGeom>
            <a:solidFill>
              <a:schemeClr val="accent1"/>
            </a:solidFill>
            <a:ln>
              <a:noFill/>
            </a:ln>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buFont typeface="Arial" panose="020B0604020202020204" pitchFamily="34" charset="0"/>
                <a:buNone/>
                <a:defRPr/>
              </a:pPr>
              <a:endParaRPr lang="zh-CN" altLang="en-US">
                <a:solidFill>
                  <a:schemeClr val="tx1">
                    <a:lumMod val="85000"/>
                    <a:lumOff val="15000"/>
                  </a:schemeClr>
                </a:solidFill>
                <a:ea typeface="华文楷体" panose="02010600040101010101" pitchFamily="2" charset="-122"/>
                <a:cs typeface="Arial" panose="020B0604020202020204" pitchFamily="34" charset="0"/>
                <a:sym typeface="Arial" panose="020B0604020202020204" pitchFamily="34" charset="0"/>
              </a:endParaRPr>
            </a:p>
          </p:txBody>
        </p:sp>
        <p:sp>
          <p:nvSpPr>
            <p:cNvPr id="38" name="稻壳儿小白白(http://dwz.cn/Wu2UP)"/>
            <p:cNvSpPr/>
            <p:nvPr/>
          </p:nvSpPr>
          <p:spPr bwMode="auto">
            <a:xfrm rot="5400000">
              <a:off x="5534025" y="2950210"/>
              <a:ext cx="1266825" cy="2105025"/>
            </a:xfrm>
            <a:custGeom>
              <a:avLst/>
              <a:gdLst>
                <a:gd name="T0" fmla="*/ 0 w 1265436"/>
                <a:gd name="T1" fmla="*/ 0 h 2105657"/>
                <a:gd name="T2" fmla="*/ 203862 w 1265436"/>
                <a:gd name="T3" fmla="*/ 0 h 2105657"/>
                <a:gd name="T4" fmla="*/ 203862 w 1265436"/>
                <a:gd name="T5" fmla="*/ 1901669 h 2105657"/>
                <a:gd name="T6" fmla="*/ 1265436 w 1265436"/>
                <a:gd name="T7" fmla="*/ 1901669 h 2105657"/>
                <a:gd name="T8" fmla="*/ 1265436 w 1265436"/>
                <a:gd name="T9" fmla="*/ 2105657 h 2105657"/>
                <a:gd name="T10" fmla="*/ 0 w 1265436"/>
                <a:gd name="T11" fmla="*/ 2105657 h 2105657"/>
                <a:gd name="T12" fmla="*/ 0 w 1265436"/>
                <a:gd name="T13" fmla="*/ 0 h 2105657"/>
              </a:gdLst>
              <a:ahLst/>
              <a:cxnLst>
                <a:cxn ang="0">
                  <a:pos x="T0" y="T1"/>
                </a:cxn>
                <a:cxn ang="0">
                  <a:pos x="T2" y="T3"/>
                </a:cxn>
                <a:cxn ang="0">
                  <a:pos x="T4" y="T5"/>
                </a:cxn>
                <a:cxn ang="0">
                  <a:pos x="T6" y="T7"/>
                </a:cxn>
                <a:cxn ang="0">
                  <a:pos x="T8" y="T9"/>
                </a:cxn>
                <a:cxn ang="0">
                  <a:pos x="T10" y="T11"/>
                </a:cxn>
                <a:cxn ang="0">
                  <a:pos x="T12" y="T13"/>
                </a:cxn>
              </a:cxnLst>
              <a:rect l="0" t="0" r="r" b="b"/>
              <a:pathLst>
                <a:path w="1265436" h="2105657">
                  <a:moveTo>
                    <a:pt x="0" y="0"/>
                  </a:moveTo>
                  <a:lnTo>
                    <a:pt x="203862" y="0"/>
                  </a:lnTo>
                  <a:lnTo>
                    <a:pt x="203862" y="1901669"/>
                  </a:lnTo>
                  <a:lnTo>
                    <a:pt x="1265436" y="1901669"/>
                  </a:lnTo>
                  <a:lnTo>
                    <a:pt x="1265436" y="2105657"/>
                  </a:lnTo>
                  <a:lnTo>
                    <a:pt x="0" y="2105657"/>
                  </a:lnTo>
                  <a:lnTo>
                    <a:pt x="0" y="0"/>
                  </a:lnTo>
                  <a:close/>
                </a:path>
              </a:pathLst>
            </a:custGeom>
            <a:solidFill>
              <a:srgbClr val="CEAB6E"/>
            </a:solidFill>
            <a:ln>
              <a:noFill/>
            </a:ln>
            <a:extLst>
              <a:ext uri="{91240B29-F687-4F45-9708-019B960494DF}">
                <a14:hiddenLine xmlns:a14="http://schemas.microsoft.com/office/drawing/2010/main" w="9525">
                  <a:solidFill>
                    <a:srgbClr val="000000"/>
                  </a:solidFill>
                  <a:round/>
                </a14:hiddenLine>
              </a:ext>
            </a:extLst>
          </p:spPr>
          <p:txBody>
            <a:bodyPr/>
            <a:lstStyle/>
            <a:p>
              <a:pPr>
                <a:buFont typeface="Arial" panose="020B0604020202020204" pitchFamily="34" charset="0"/>
                <a:buNone/>
                <a:defRPr/>
              </a:pPr>
              <a:endParaRPr lang="zh-CN" altLang="en-US">
                <a:solidFill>
                  <a:schemeClr val="tx1">
                    <a:lumMod val="85000"/>
                    <a:lumOff val="15000"/>
                  </a:schemeClr>
                </a:solidFill>
                <a:latin typeface="Arial" panose="020B0604020202020204" pitchFamily="34" charset="0"/>
                <a:ea typeface="华文楷体" panose="02010600040101010101" pitchFamily="2" charset="-122"/>
                <a:cs typeface="Arial" panose="020B0604020202020204" pitchFamily="34" charset="0"/>
                <a:sym typeface="Arial" panose="020B0604020202020204" pitchFamily="34" charset="0"/>
              </a:endParaRPr>
            </a:p>
          </p:txBody>
        </p:sp>
        <p:sp>
          <p:nvSpPr>
            <p:cNvPr id="43" name="稻壳儿小白白(http://dwz.cn/Wu2UP)"/>
            <p:cNvSpPr>
              <a:spLocks noChangeArrowheads="1"/>
            </p:cNvSpPr>
            <p:nvPr/>
          </p:nvSpPr>
          <p:spPr bwMode="auto">
            <a:xfrm>
              <a:off x="6865938" y="2794635"/>
              <a:ext cx="358775" cy="358775"/>
            </a:xfrm>
            <a:prstGeom prst="triangle">
              <a:avLst>
                <a:gd name="adj" fmla="val 100000"/>
              </a:avLst>
            </a:prstGeom>
            <a:solidFill>
              <a:srgbClr val="CEAB6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buFont typeface="Arial" panose="020B0604020202020204" pitchFamily="34" charset="0"/>
                <a:buNone/>
                <a:defRPr/>
              </a:pPr>
              <a:endParaRPr lang="zh-CN" altLang="en-US">
                <a:solidFill>
                  <a:schemeClr val="tx1">
                    <a:lumMod val="85000"/>
                    <a:lumOff val="15000"/>
                  </a:schemeClr>
                </a:solidFill>
                <a:ea typeface="华文楷体" panose="02010600040101010101" pitchFamily="2" charset="-122"/>
                <a:cs typeface="Arial" panose="020B0604020202020204" pitchFamily="34" charset="0"/>
                <a:sym typeface="Arial" panose="020B0604020202020204" pitchFamily="34" charset="0"/>
              </a:endParaRPr>
            </a:p>
          </p:txBody>
        </p:sp>
        <p:sp>
          <p:nvSpPr>
            <p:cNvPr id="44" name="稻壳儿小白白(http://dwz.cn/Wu2UP)"/>
            <p:cNvSpPr/>
            <p:nvPr/>
          </p:nvSpPr>
          <p:spPr bwMode="auto">
            <a:xfrm rot="5400000">
              <a:off x="7862094" y="2374741"/>
              <a:ext cx="1265238" cy="2105025"/>
            </a:xfrm>
            <a:custGeom>
              <a:avLst/>
              <a:gdLst>
                <a:gd name="T0" fmla="*/ 0 w 1265436"/>
                <a:gd name="T1" fmla="*/ 0 h 2105657"/>
                <a:gd name="T2" fmla="*/ 203862 w 1265436"/>
                <a:gd name="T3" fmla="*/ 0 h 2105657"/>
                <a:gd name="T4" fmla="*/ 203862 w 1265436"/>
                <a:gd name="T5" fmla="*/ 1901669 h 2105657"/>
                <a:gd name="T6" fmla="*/ 1265436 w 1265436"/>
                <a:gd name="T7" fmla="*/ 1901669 h 2105657"/>
                <a:gd name="T8" fmla="*/ 1265436 w 1265436"/>
                <a:gd name="T9" fmla="*/ 2105657 h 2105657"/>
                <a:gd name="T10" fmla="*/ 0 w 1265436"/>
                <a:gd name="T11" fmla="*/ 2105657 h 2105657"/>
                <a:gd name="T12" fmla="*/ 0 w 1265436"/>
                <a:gd name="T13" fmla="*/ 0 h 2105657"/>
              </a:gdLst>
              <a:ahLst/>
              <a:cxnLst>
                <a:cxn ang="0">
                  <a:pos x="T0" y="T1"/>
                </a:cxn>
                <a:cxn ang="0">
                  <a:pos x="T2" y="T3"/>
                </a:cxn>
                <a:cxn ang="0">
                  <a:pos x="T4" y="T5"/>
                </a:cxn>
                <a:cxn ang="0">
                  <a:pos x="T6" y="T7"/>
                </a:cxn>
                <a:cxn ang="0">
                  <a:pos x="T8" y="T9"/>
                </a:cxn>
                <a:cxn ang="0">
                  <a:pos x="T10" y="T11"/>
                </a:cxn>
                <a:cxn ang="0">
                  <a:pos x="T12" y="T13"/>
                </a:cxn>
              </a:cxnLst>
              <a:rect l="0" t="0" r="r" b="b"/>
              <a:pathLst>
                <a:path w="1265436" h="2105657">
                  <a:moveTo>
                    <a:pt x="0" y="0"/>
                  </a:moveTo>
                  <a:lnTo>
                    <a:pt x="203862" y="0"/>
                  </a:lnTo>
                  <a:lnTo>
                    <a:pt x="203862" y="1901669"/>
                  </a:lnTo>
                  <a:lnTo>
                    <a:pt x="1265436" y="1901669"/>
                  </a:lnTo>
                  <a:lnTo>
                    <a:pt x="1265436" y="2105657"/>
                  </a:lnTo>
                  <a:lnTo>
                    <a:pt x="0" y="2105657"/>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pPr>
                <a:buFont typeface="Arial" panose="020B0604020202020204" pitchFamily="34" charset="0"/>
                <a:buNone/>
                <a:defRPr/>
              </a:pPr>
              <a:endParaRPr lang="zh-CN" altLang="en-US">
                <a:solidFill>
                  <a:schemeClr val="tx1">
                    <a:lumMod val="85000"/>
                    <a:lumOff val="15000"/>
                  </a:schemeClr>
                </a:solidFill>
                <a:latin typeface="Arial" panose="020B0604020202020204" pitchFamily="34" charset="0"/>
                <a:ea typeface="华文楷体" panose="02010600040101010101" pitchFamily="2" charset="-122"/>
                <a:cs typeface="Arial" panose="020B0604020202020204" pitchFamily="34" charset="0"/>
                <a:sym typeface="Arial" panose="020B0604020202020204" pitchFamily="34" charset="0"/>
              </a:endParaRPr>
            </a:p>
          </p:txBody>
        </p:sp>
        <p:sp>
          <p:nvSpPr>
            <p:cNvPr id="45" name="稻壳儿小白白(http://dwz.cn/Wu2UP)"/>
            <p:cNvSpPr txBox="1">
              <a:spLocks noChangeArrowheads="1"/>
            </p:cNvSpPr>
            <p:nvPr/>
          </p:nvSpPr>
          <p:spPr bwMode="auto">
            <a:xfrm>
              <a:off x="2665413" y="4307523"/>
              <a:ext cx="2338387" cy="23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buFont typeface="Arial" panose="020B0604020202020204" pitchFamily="34" charset="0"/>
                <a:buNone/>
                <a:defRPr/>
              </a:pPr>
              <a:r>
                <a:rPr lang="en-US" altLang="zh-CN" sz="2000" b="1" dirty="0">
                  <a:solidFill>
                    <a:schemeClr val="tx1">
                      <a:lumMod val="85000"/>
                      <a:lumOff val="15000"/>
                    </a:schemeClr>
                  </a:solidFill>
                  <a:ea typeface="华文楷体" panose="02010600040101010101" pitchFamily="2" charset="-122"/>
                  <a:cs typeface="Arial" panose="020B0604020202020204" pitchFamily="34" charset="0"/>
                  <a:sym typeface="Arial" panose="020B0604020202020204" pitchFamily="34" charset="0"/>
                </a:rPr>
                <a:t>innovate</a:t>
              </a:r>
              <a:endParaRPr lang="en-US" altLang="zh-CN" sz="2000" b="1" dirty="0">
                <a:solidFill>
                  <a:schemeClr val="tx1">
                    <a:lumMod val="85000"/>
                    <a:lumOff val="15000"/>
                  </a:schemeClr>
                </a:solidFill>
                <a:ea typeface="华文楷体" panose="02010600040101010101" pitchFamily="2" charset="-122"/>
                <a:cs typeface="Arial" panose="020B0604020202020204" pitchFamily="34" charset="0"/>
                <a:sym typeface="Arial" panose="020B0604020202020204" pitchFamily="34" charset="0"/>
              </a:endParaRPr>
            </a:p>
          </p:txBody>
        </p:sp>
        <p:sp>
          <p:nvSpPr>
            <p:cNvPr id="46" name="稻壳儿小白白(http://dwz.cn/Wu2UP)"/>
            <p:cNvSpPr txBox="1">
              <a:spLocks noChangeArrowheads="1"/>
            </p:cNvSpPr>
            <p:nvPr/>
          </p:nvSpPr>
          <p:spPr bwMode="auto">
            <a:xfrm>
              <a:off x="5168900" y="3686810"/>
              <a:ext cx="1881187" cy="417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buFont typeface="Arial" panose="020B0604020202020204" pitchFamily="34" charset="0"/>
                <a:buNone/>
                <a:defRPr/>
              </a:pPr>
              <a:r>
                <a:rPr lang="en-US" altLang="zh-CN" b="1" dirty="0">
                  <a:solidFill>
                    <a:schemeClr val="tx1">
                      <a:lumMod val="85000"/>
                      <a:lumOff val="15000"/>
                    </a:schemeClr>
                  </a:solidFill>
                  <a:ea typeface="华文楷体" panose="02010600040101010101" pitchFamily="2" charset="-122"/>
                  <a:cs typeface="Arial" panose="020B0604020202020204" pitchFamily="34" charset="0"/>
                  <a:sym typeface="Arial" panose="020B0604020202020204" pitchFamily="34" charset="0"/>
                </a:rPr>
                <a:t>technological application</a:t>
              </a:r>
              <a:endParaRPr lang="en-US" altLang="zh-CN" b="1" dirty="0">
                <a:solidFill>
                  <a:schemeClr val="tx1">
                    <a:lumMod val="85000"/>
                    <a:lumOff val="15000"/>
                  </a:schemeClr>
                </a:solidFill>
                <a:ea typeface="华文楷体" panose="02010600040101010101" pitchFamily="2" charset="-122"/>
                <a:cs typeface="Arial" panose="020B0604020202020204" pitchFamily="34" charset="0"/>
                <a:sym typeface="Arial" panose="020B0604020202020204" pitchFamily="34" charset="0"/>
              </a:endParaRPr>
            </a:p>
          </p:txBody>
        </p:sp>
        <p:sp>
          <p:nvSpPr>
            <p:cNvPr id="47" name="稻壳儿小白白(http://dwz.cn/Wu2UP)"/>
            <p:cNvSpPr txBox="1">
              <a:spLocks noChangeArrowheads="1"/>
            </p:cNvSpPr>
            <p:nvPr/>
          </p:nvSpPr>
          <p:spPr bwMode="auto">
            <a:xfrm>
              <a:off x="7896582" y="3043219"/>
              <a:ext cx="1424328" cy="417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buFont typeface="Arial" panose="020B0604020202020204" pitchFamily="34" charset="0"/>
                <a:buNone/>
                <a:defRPr/>
              </a:pPr>
              <a:r>
                <a:rPr lang="en-US" altLang="zh-CN" b="1" dirty="0">
                  <a:solidFill>
                    <a:schemeClr val="tx1">
                      <a:lumMod val="85000"/>
                      <a:lumOff val="15000"/>
                    </a:schemeClr>
                  </a:solidFill>
                  <a:ea typeface="华文楷体" panose="02010600040101010101" pitchFamily="2" charset="-122"/>
                  <a:cs typeface="Arial" panose="020B0604020202020204" pitchFamily="34" charset="0"/>
                  <a:sym typeface="Arial" panose="020B0604020202020204" pitchFamily="34" charset="0"/>
                </a:rPr>
                <a:t>sustainable development</a:t>
              </a:r>
              <a:endParaRPr lang="en-US" altLang="zh-CN" b="1" dirty="0">
                <a:solidFill>
                  <a:schemeClr val="tx1">
                    <a:lumMod val="85000"/>
                    <a:lumOff val="15000"/>
                  </a:schemeClr>
                </a:solidFill>
                <a:ea typeface="华文楷体" panose="02010600040101010101" pitchFamily="2" charset="-122"/>
                <a:cs typeface="Arial" panose="020B0604020202020204" pitchFamily="34" charset="0"/>
                <a:sym typeface="Arial" panose="020B0604020202020204" pitchFamily="34" charset="0"/>
              </a:endParaRPr>
            </a:p>
          </p:txBody>
        </p:sp>
        <p:sp>
          <p:nvSpPr>
            <p:cNvPr id="48" name="稻壳儿小白白(http://dwz.cn/Wu2UP)"/>
            <p:cNvSpPr txBox="1">
              <a:spLocks noChangeArrowheads="1"/>
            </p:cNvSpPr>
            <p:nvPr/>
          </p:nvSpPr>
          <p:spPr bwMode="auto">
            <a:xfrm>
              <a:off x="2381251" y="3516948"/>
              <a:ext cx="2336800" cy="23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buFont typeface="Arial" panose="020B0604020202020204" pitchFamily="34" charset="0"/>
                <a:buNone/>
                <a:defRPr/>
              </a:pPr>
              <a:r>
                <a:rPr lang="zh-CN" altLang="en-US" sz="2000" b="1" dirty="0">
                  <a:solidFill>
                    <a:schemeClr val="tx1">
                      <a:lumMod val="85000"/>
                      <a:lumOff val="15000"/>
                    </a:schemeClr>
                  </a:solidFill>
                  <a:ea typeface="华文楷体" panose="02010600040101010101" pitchFamily="2" charset="-122"/>
                  <a:cs typeface="Arial" panose="020B0604020202020204" pitchFamily="34" charset="0"/>
                  <a:sym typeface="Arial" panose="020B0604020202020204" pitchFamily="34" charset="0"/>
                </a:rPr>
                <a:t>创新</a:t>
              </a:r>
              <a:endParaRPr lang="en-US" altLang="zh-CN" sz="2000" b="1" dirty="0">
                <a:solidFill>
                  <a:schemeClr val="tx1">
                    <a:lumMod val="85000"/>
                    <a:lumOff val="15000"/>
                  </a:schemeClr>
                </a:solidFill>
                <a:ea typeface="华文楷体" panose="02010600040101010101" pitchFamily="2" charset="-122"/>
                <a:cs typeface="Arial" panose="020B0604020202020204" pitchFamily="34" charset="0"/>
                <a:sym typeface="Arial" panose="020B0604020202020204" pitchFamily="34" charset="0"/>
              </a:endParaRPr>
            </a:p>
          </p:txBody>
        </p:sp>
        <p:sp>
          <p:nvSpPr>
            <p:cNvPr id="49" name="稻壳儿小白白(http://dwz.cn/Wu2UP)"/>
            <p:cNvSpPr txBox="1">
              <a:spLocks noChangeArrowheads="1"/>
            </p:cNvSpPr>
            <p:nvPr/>
          </p:nvSpPr>
          <p:spPr bwMode="auto">
            <a:xfrm>
              <a:off x="5176178" y="2815273"/>
              <a:ext cx="1742809" cy="23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buFont typeface="Arial" panose="020B0604020202020204" pitchFamily="34" charset="0"/>
                <a:buNone/>
                <a:defRPr/>
              </a:pPr>
              <a:r>
                <a:rPr lang="zh-CN" altLang="en-US" sz="2000" b="1" dirty="0">
                  <a:solidFill>
                    <a:schemeClr val="tx1">
                      <a:lumMod val="85000"/>
                      <a:lumOff val="15000"/>
                    </a:schemeClr>
                  </a:solidFill>
                  <a:ea typeface="华文楷体" panose="02010600040101010101" pitchFamily="2" charset="-122"/>
                  <a:cs typeface="Arial" panose="020B0604020202020204" pitchFamily="34" charset="0"/>
                  <a:sym typeface="Arial" panose="020B0604020202020204" pitchFamily="34" charset="0"/>
                </a:rPr>
                <a:t>科技应用</a:t>
              </a:r>
              <a:endParaRPr lang="en-US" altLang="zh-CN" sz="2000" b="1" dirty="0">
                <a:solidFill>
                  <a:schemeClr val="tx1">
                    <a:lumMod val="85000"/>
                    <a:lumOff val="15000"/>
                  </a:schemeClr>
                </a:solidFill>
                <a:ea typeface="华文楷体" panose="02010600040101010101" pitchFamily="2" charset="-122"/>
                <a:cs typeface="Arial" panose="020B0604020202020204" pitchFamily="34" charset="0"/>
                <a:sym typeface="Arial" panose="020B0604020202020204" pitchFamily="34" charset="0"/>
              </a:endParaRPr>
            </a:p>
          </p:txBody>
        </p:sp>
        <p:sp>
          <p:nvSpPr>
            <p:cNvPr id="50" name="稻壳儿小白白(http://dwz.cn/Wu2UP)"/>
            <p:cNvSpPr txBox="1">
              <a:spLocks noChangeArrowheads="1"/>
            </p:cNvSpPr>
            <p:nvPr/>
          </p:nvSpPr>
          <p:spPr bwMode="auto">
            <a:xfrm>
              <a:off x="7326313" y="2316798"/>
              <a:ext cx="2338387" cy="23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buFont typeface="Arial" panose="020B0604020202020204" pitchFamily="34" charset="0"/>
                <a:buNone/>
                <a:defRPr/>
              </a:pPr>
              <a:r>
                <a:rPr lang="zh-CN" altLang="en-US" sz="2000" b="1" dirty="0">
                  <a:solidFill>
                    <a:schemeClr val="tx1">
                      <a:lumMod val="85000"/>
                      <a:lumOff val="15000"/>
                    </a:schemeClr>
                  </a:solidFill>
                  <a:ea typeface="华文楷体" panose="02010600040101010101" pitchFamily="2" charset="-122"/>
                  <a:cs typeface="Arial" panose="020B0604020202020204" pitchFamily="34" charset="0"/>
                  <a:sym typeface="Arial" panose="020B0604020202020204" pitchFamily="34" charset="0"/>
                </a:rPr>
                <a:t>可持续发展</a:t>
              </a:r>
              <a:endParaRPr lang="en-US" altLang="zh-CN" sz="2000" b="1" dirty="0">
                <a:solidFill>
                  <a:schemeClr val="tx1">
                    <a:lumMod val="85000"/>
                    <a:lumOff val="15000"/>
                  </a:schemeClr>
                </a:solidFill>
                <a:ea typeface="华文楷体" panose="02010600040101010101" pitchFamily="2" charset="-122"/>
                <a:cs typeface="Arial" panose="020B0604020202020204" pitchFamily="34" charset="0"/>
                <a:sym typeface="Arial" panose="020B0604020202020204" pitchFamily="34" charset="0"/>
              </a:endParaRPr>
            </a:p>
          </p:txBody>
        </p:sp>
      </p:grpSp>
      <p:sp>
        <p:nvSpPr>
          <p:cNvPr id="6" name="文本框 5"/>
          <p:cNvSpPr txBox="1"/>
          <p:nvPr/>
        </p:nvSpPr>
        <p:spPr>
          <a:xfrm>
            <a:off x="709760" y="5880261"/>
            <a:ext cx="10772480" cy="307777"/>
          </a:xfrm>
          <a:prstGeom prst="rect">
            <a:avLst/>
          </a:prstGeom>
          <a:noFill/>
        </p:spPr>
        <p:txBody>
          <a:bodyPr wrap="square">
            <a:spAutoFit/>
          </a:bodyPr>
          <a:lstStyle/>
          <a:p>
            <a:r>
              <a:rPr lang="zh-CN" altLang="en-US" sz="1400" b="1" dirty="0">
                <a:solidFill>
                  <a:schemeClr val="tx1">
                    <a:lumMod val="75000"/>
                    <a:lumOff val="25000"/>
                  </a:schemeClr>
                </a:solidFill>
                <a:latin typeface="华文楷体" panose="02010600040101010101" pitchFamily="2" charset="-122"/>
                <a:ea typeface="华文楷体" panose="02010600040101010101" pitchFamily="2" charset="-122"/>
                <a:cs typeface="Times New Roman" panose="02020603050405020304" pitchFamily="18" charset="0"/>
                <a:sym typeface="Arial" panose="020B0604020202020204" pitchFamily="34" charset="0"/>
              </a:rPr>
              <a:t>培养具备广泛知识背景、技术娴熟、具备全球视野和可持续责任的专业人才将是金融工程教育的目标！</a:t>
            </a:r>
            <a:endParaRPr lang="en-US" altLang="zh-CN" sz="1400" b="1" dirty="0">
              <a:solidFill>
                <a:schemeClr val="tx1">
                  <a:lumMod val="75000"/>
                  <a:lumOff val="25000"/>
                </a:schemeClr>
              </a:solidFill>
              <a:latin typeface="华文楷体" panose="02010600040101010101" pitchFamily="2" charset="-122"/>
              <a:ea typeface="华文楷体" panose="02010600040101010101" pitchFamily="2" charset="-122"/>
              <a:cs typeface="Times New Roman" panose="02020603050405020304" pitchFamily="18" charset="0"/>
              <a:sym typeface="Arial" panose="020B060402020202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515573"/>
            <a:ext cx="12192000" cy="38268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文本框 7"/>
          <p:cNvSpPr txBox="1"/>
          <p:nvPr/>
        </p:nvSpPr>
        <p:spPr>
          <a:xfrm>
            <a:off x="2206590" y="3030372"/>
            <a:ext cx="7723981" cy="1054584"/>
          </a:xfrm>
          <a:prstGeom prst="rect">
            <a:avLst/>
          </a:prstGeom>
          <a:noFill/>
        </p:spPr>
        <p:txBody>
          <a:bodyPr wrap="square" rtlCol="0">
            <a:spAutoFit/>
          </a:bodyPr>
          <a:lstStyle/>
          <a:p>
            <a:pPr marL="0" marR="0" lvl="0" indent="0" algn="ctr" defTabSz="914400" rtl="0" eaLnBrk="1" fontAlgn="auto" latinLnBrk="0" hangingPunct="1">
              <a:lnSpc>
                <a:spcPct val="110000"/>
              </a:lnSpc>
              <a:spcBef>
                <a:spcPts val="0"/>
              </a:spcBef>
              <a:spcAft>
                <a:spcPts val="0"/>
              </a:spcAft>
              <a:buClrTx/>
              <a:buSzTx/>
              <a:buFontTx/>
              <a:buNone/>
              <a:defRPr/>
            </a:pPr>
            <a:r>
              <a:rPr kumimoji="0" lang="zh-CN" altLang="en-US" sz="6000" b="1" i="0" u="none" strike="noStrike" kern="1200" cap="none" spc="4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感谢观看</a:t>
            </a:r>
            <a:endParaRPr kumimoji="0" lang="zh-CN" altLang="en-US" sz="6000" b="1" i="0" u="none" strike="noStrike" kern="1200" cap="none" spc="4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椭圆 5"/>
          <p:cNvSpPr/>
          <p:nvPr/>
        </p:nvSpPr>
        <p:spPr>
          <a:xfrm>
            <a:off x="5197121" y="602182"/>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3" name="组合 12"/>
          <p:cNvGrpSpPr/>
          <p:nvPr/>
        </p:nvGrpSpPr>
        <p:grpSpPr>
          <a:xfrm>
            <a:off x="5317814" y="718939"/>
            <a:ext cx="1614432" cy="1610666"/>
            <a:chOff x="2105799" y="20055838"/>
            <a:chExt cx="6748090" cy="6732363"/>
          </a:xfrm>
          <a:solidFill>
            <a:schemeClr val="accent1"/>
          </a:solidFill>
        </p:grpSpPr>
        <p:sp>
          <p:nvSpPr>
            <p:cNvPr id="14"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 name="think-cell 幻灯片" r:id="rId2" imgW="5080" imgH="5080" progId="TCLayout.ActiveDocument.1">
                  <p:embed/>
                </p:oleObj>
              </mc:Choice>
              <mc:Fallback>
                <p:oleObj name="think-cell 幻灯片" r:id="rId2" imgW="5080" imgH="5080" progId="TCLayout.ActiveDocument.1">
                  <p:embed/>
                  <p:pic>
                    <p:nvPicPr>
                      <p:cNvPr id="0" name="图片 1"/>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4" name="灯片编号占位符 3"/>
          <p:cNvSpPr>
            <a:spLocks noGrp="1"/>
          </p:cNvSpPr>
          <p:nvPr>
            <p:ph type="sldNum" sz="quarter" idx="4"/>
          </p:nvPr>
        </p:nvSpPr>
        <p:spPr/>
        <p:txBody>
          <a:bodyPr/>
          <a:lstStyle/>
          <a:p>
            <a:r>
              <a:rPr lang="en-US" altLang="zh-CN">
                <a:latin typeface="华文楷体" panose="02010600040101010101" pitchFamily="2" charset="-122"/>
                <a:ea typeface="华文楷体" panose="02010600040101010101" pitchFamily="2" charset="-122"/>
                <a:sym typeface="Arial" panose="020B0604020202020204" pitchFamily="34" charset="0"/>
              </a:rPr>
              <a:t>&lt; </a:t>
            </a:r>
            <a:fld id="{A548B57D-AE10-4CF7-A9DF-59FEFA91B28E}" type="slidenum">
              <a:rPr lang="zh-CN" altLang="en-US" smtClean="0">
                <a:latin typeface="华文楷体" panose="02010600040101010101" pitchFamily="2" charset="-122"/>
                <a:ea typeface="华文楷体" panose="02010600040101010101" pitchFamily="2" charset="-122"/>
                <a:sym typeface="Arial" panose="020B0604020202020204" pitchFamily="34" charset="0"/>
              </a:rPr>
            </a:fld>
            <a:r>
              <a:rPr lang="zh-CN" altLang="en-US">
                <a:latin typeface="华文楷体" panose="02010600040101010101" pitchFamily="2" charset="-122"/>
                <a:ea typeface="华文楷体" panose="02010600040101010101" pitchFamily="2" charset="-122"/>
                <a:sym typeface="Arial" panose="020B0604020202020204" pitchFamily="34" charset="0"/>
              </a:rPr>
              <a:t> </a:t>
            </a:r>
            <a:r>
              <a:rPr lang="en-US" altLang="zh-CN">
                <a:latin typeface="华文楷体" panose="02010600040101010101" pitchFamily="2" charset="-122"/>
                <a:ea typeface="华文楷体" panose="02010600040101010101" pitchFamily="2" charset="-122"/>
                <a:sym typeface="Arial" panose="020B0604020202020204" pitchFamily="34" charset="0"/>
              </a:rPr>
              <a:t>&gt;</a:t>
            </a:r>
            <a:endParaRPr lang="zh-CN" altLang="en-US" dirty="0">
              <a:latin typeface="华文楷体" panose="02010600040101010101" pitchFamily="2" charset="-122"/>
              <a:ea typeface="华文楷体" panose="02010600040101010101" pitchFamily="2" charset="-122"/>
              <a:sym typeface="Arial" panose="020B0604020202020204" pitchFamily="34" charset="0"/>
            </a:endParaRPr>
          </a:p>
        </p:txBody>
      </p:sp>
      <p:sp>
        <p:nvSpPr>
          <p:cNvPr id="3" name="标题 2"/>
          <p:cNvSpPr>
            <a:spLocks noGrp="1"/>
          </p:cNvSpPr>
          <p:nvPr>
            <p:ph type="title"/>
          </p:nvPr>
        </p:nvSpPr>
        <p:spPr>
          <a:xfrm>
            <a:off x="438178" y="227892"/>
            <a:ext cx="10527665" cy="617220"/>
          </a:xfrm>
        </p:spPr>
        <p:txBody>
          <a:bodyPr vert="horz">
            <a:normAutofit fontScale="90000"/>
          </a:bodyPr>
          <a:lstStyle/>
          <a:p>
            <a:pPr marL="0" marR="0" lvl="0" indent="0" algn="l" defTabSz="914400" rtl="0" eaLnBrk="1" fontAlgn="auto" latinLnBrk="0" hangingPunct="1">
              <a:lnSpc>
                <a:spcPct val="100000"/>
              </a:lnSpc>
              <a:spcBef>
                <a:spcPts val="0"/>
              </a:spcBef>
              <a:spcAft>
                <a:spcPts val="600"/>
              </a:spcAft>
              <a:buClrTx/>
              <a:buSzTx/>
              <a:buFontTx/>
              <a:buNone/>
              <a:defRPr/>
            </a:pPr>
            <a:r>
              <a:rPr kumimoji="0" lang="zh-CN" altLang="en-US" sz="2200" i="0" u="none" strike="noStrike" kern="1200" cap="none" spc="600" normalizeH="0" baseline="0" noProof="0" dirty="0">
                <a:ln>
                  <a:noFill/>
                </a:ln>
                <a:solidFill>
                  <a:srgbClr val="9A0001"/>
                </a:solidFill>
                <a:effectLst/>
                <a:uLnTx/>
                <a:uFillTx/>
                <a:latin typeface="华文楷体" panose="02010600040101010101" pitchFamily="2" charset="-122"/>
                <a:ea typeface="华文楷体" panose="02010600040101010101" pitchFamily="2" charset="-122"/>
                <a:sym typeface="Arial" panose="020B0604020202020204" pitchFamily="34" charset="0"/>
              </a:rPr>
              <a:t>战后全球经济体系的建立与发展</a:t>
            </a:r>
            <a:br>
              <a:rPr kumimoji="0" lang="en-US" altLang="zh-CN" sz="2000" i="0" u="none" strike="noStrike" kern="1200" cap="none" spc="600" normalizeH="0" baseline="0" noProof="0" dirty="0">
                <a:ln>
                  <a:noFill/>
                </a:ln>
                <a:solidFill>
                  <a:srgbClr val="9A0001"/>
                </a:solidFill>
                <a:effectLst/>
                <a:uLnTx/>
                <a:uFillTx/>
                <a:latin typeface="华文楷体" panose="02010600040101010101" pitchFamily="2" charset="-122"/>
                <a:ea typeface="华文楷体" panose="02010600040101010101" pitchFamily="2" charset="-122"/>
                <a:sym typeface="Arial" panose="020B0604020202020204" pitchFamily="34" charset="0"/>
              </a:rPr>
            </a:br>
            <a:r>
              <a:rPr lang="zh-CN" altLang="en-US" spc="600" dirty="0">
                <a:solidFill>
                  <a:srgbClr val="9A0001"/>
                </a:solidFill>
                <a:latin typeface="华文楷体" panose="02010600040101010101" pitchFamily="2" charset="-122"/>
                <a:ea typeface="华文楷体" panose="02010600040101010101" pitchFamily="2" charset="-122"/>
                <a:sym typeface="Arial" panose="020B0604020202020204" pitchFamily="34" charset="0"/>
              </a:rPr>
              <a:t>布雷顿森林体系</a:t>
            </a:r>
            <a:endParaRPr kumimoji="0" lang="zh-CN" altLang="en-US" sz="1600" i="0" u="none" strike="noStrike" kern="1200" cap="none" spc="600" normalizeH="0" baseline="0" noProof="0" dirty="0">
              <a:ln>
                <a:noFill/>
              </a:ln>
              <a:solidFill>
                <a:srgbClr val="9A0001"/>
              </a:solidFill>
              <a:effectLst/>
              <a:uLnTx/>
              <a:uFillTx/>
              <a:latin typeface="华文楷体" panose="02010600040101010101" pitchFamily="2" charset="-122"/>
              <a:ea typeface="华文楷体" panose="02010600040101010101" pitchFamily="2" charset="-122"/>
              <a:sym typeface="Arial" panose="020B0604020202020204" pitchFamily="34" charset="0"/>
            </a:endParaRPr>
          </a:p>
        </p:txBody>
      </p:sp>
      <p:sp>
        <p:nvSpPr>
          <p:cNvPr id="12" name="矩形 11"/>
          <p:cNvSpPr/>
          <p:nvPr/>
        </p:nvSpPr>
        <p:spPr>
          <a:xfrm>
            <a:off x="325120" y="944205"/>
            <a:ext cx="11541760" cy="129593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8" name="矩形 7"/>
          <p:cNvSpPr/>
          <p:nvPr/>
        </p:nvSpPr>
        <p:spPr>
          <a:xfrm>
            <a:off x="455205" y="1072422"/>
            <a:ext cx="1271330" cy="10310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9" name="文本框 8"/>
          <p:cNvSpPr txBox="1"/>
          <p:nvPr/>
        </p:nvSpPr>
        <p:spPr>
          <a:xfrm>
            <a:off x="566632" y="1162666"/>
            <a:ext cx="1048475" cy="707886"/>
          </a:xfrm>
          <a:prstGeom prst="rect">
            <a:avLst/>
          </a:prstGeom>
          <a:noFill/>
        </p:spPr>
        <p:txBody>
          <a:bodyPr wrap="square" rtlCol="0">
            <a:spAutoFit/>
          </a:bodyPr>
          <a:lstStyle/>
          <a:p>
            <a:pPr algn="ctr">
              <a:lnSpc>
                <a:spcPct val="150000"/>
              </a:lnSpc>
            </a:pPr>
            <a:r>
              <a:rPr lang="zh-CN" altLang="en-US" sz="1400" b="1" dirty="0">
                <a:solidFill>
                  <a:schemeClr val="bg1"/>
                </a:solidFill>
                <a:latin typeface="华文楷体" panose="02010600040101010101" pitchFamily="2" charset="-122"/>
                <a:ea typeface="华文楷体" panose="02010600040101010101" pitchFamily="2" charset="-122"/>
                <a:cs typeface="+mn-ea"/>
                <a:sym typeface="Arial" panose="020B0604020202020204" pitchFamily="34" charset="0"/>
              </a:rPr>
              <a:t>布雷顿森林体系</a:t>
            </a:r>
            <a:endParaRPr lang="zh-CN" altLang="en-US" sz="1400" b="1" dirty="0">
              <a:solidFill>
                <a:schemeClr val="bg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11" name="文本框 10"/>
          <p:cNvSpPr txBox="1"/>
          <p:nvPr/>
        </p:nvSpPr>
        <p:spPr>
          <a:xfrm>
            <a:off x="1880914" y="1017482"/>
            <a:ext cx="9831586" cy="1443152"/>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zh-CN" altLang="en-US" sz="1200" dirty="0">
                <a:latin typeface="华文楷体" panose="02010600040101010101" pitchFamily="2" charset="-122"/>
                <a:ea typeface="华文楷体" panose="02010600040101010101" pitchFamily="2" charset="-122"/>
                <a:cs typeface="+mn-ea"/>
                <a:sym typeface="Arial" panose="020B0604020202020204" pitchFamily="34" charset="0"/>
              </a:rPr>
              <a:t>布雷顿森林体系是以美元和黄金为基础的金汇兑本位制，其实质是建立一种以美元为中心的国际货币体系，布雷顿森林货币体系的运转与美元的信誉和地位密切相关</a:t>
            </a:r>
            <a:endParaRPr lang="en-US" altLang="zh-CN" sz="1200" dirty="0">
              <a:latin typeface="华文楷体" panose="02010600040101010101" pitchFamily="2" charset="-122"/>
              <a:ea typeface="华文楷体" panose="02010600040101010101" pitchFamily="2" charset="-122"/>
              <a:cs typeface="+mn-ea"/>
              <a:sym typeface="Arial" panose="020B0604020202020204" pitchFamily="34" charset="0"/>
            </a:endParaRPr>
          </a:p>
          <a:p>
            <a:pPr marL="171450" indent="-171450">
              <a:lnSpc>
                <a:spcPct val="150000"/>
              </a:lnSpc>
              <a:buFont typeface="Wingdings" panose="05000000000000000000" pitchFamily="2" charset="2"/>
              <a:buChar char="Ø"/>
            </a:pPr>
            <a:r>
              <a:rPr lang="zh-CN" altLang="en-US" sz="1200" dirty="0">
                <a:latin typeface="华文楷体" panose="02010600040101010101" pitchFamily="2" charset="-122"/>
                <a:ea typeface="华文楷体" panose="02010600040101010101" pitchFamily="2" charset="-122"/>
                <a:cs typeface="+mn-ea"/>
                <a:sym typeface="Arial" panose="020B0604020202020204" pitchFamily="34" charset="0"/>
              </a:rPr>
              <a:t>核心内容包括：</a:t>
            </a:r>
            <a:r>
              <a:rPr lang="en-US" altLang="zh-CN" sz="1200" b="0" i="0" dirty="0">
                <a:solidFill>
                  <a:srgbClr val="333333"/>
                </a:solidFill>
                <a:effectLst/>
                <a:latin typeface="华文楷体" panose="02010600040101010101" pitchFamily="2" charset="-122"/>
                <a:ea typeface="华文楷体" panose="02010600040101010101" pitchFamily="2" charset="-122"/>
              </a:rPr>
              <a:t>1.</a:t>
            </a:r>
            <a:r>
              <a:rPr lang="zh-CN" altLang="en-US" sz="1200" b="0" i="0" dirty="0">
                <a:solidFill>
                  <a:srgbClr val="333333"/>
                </a:solidFill>
                <a:effectLst/>
                <a:latin typeface="华文楷体" panose="02010600040101010101" pitchFamily="2" charset="-122"/>
                <a:ea typeface="华文楷体" panose="02010600040101010101" pitchFamily="2" charset="-122"/>
              </a:rPr>
              <a:t>美元与黄金挂钩；</a:t>
            </a:r>
            <a:r>
              <a:rPr lang="en-US" altLang="zh-CN" sz="1200" b="0" i="0" dirty="0">
                <a:solidFill>
                  <a:srgbClr val="333333"/>
                </a:solidFill>
                <a:effectLst/>
                <a:latin typeface="华文楷体" panose="02010600040101010101" pitchFamily="2" charset="-122"/>
                <a:ea typeface="华文楷体" panose="02010600040101010101" pitchFamily="2" charset="-122"/>
              </a:rPr>
              <a:t>2.</a:t>
            </a:r>
            <a:r>
              <a:rPr lang="zh-CN" altLang="en-US" sz="1200" b="0" i="0" dirty="0">
                <a:solidFill>
                  <a:srgbClr val="333333"/>
                </a:solidFill>
                <a:effectLst/>
                <a:latin typeface="华文楷体" panose="02010600040101010101" pitchFamily="2" charset="-122"/>
                <a:ea typeface="华文楷体" panose="02010600040101010101" pitchFamily="2" charset="-122"/>
              </a:rPr>
              <a:t>其他国家货币与美元挂钩，其他国家政府规定各自货币的</a:t>
            </a:r>
            <a:r>
              <a:rPr lang="zh-CN" altLang="en-US" sz="1200" b="0" i="0" u="none" strike="noStrike" dirty="0">
                <a:effectLst/>
                <a:latin typeface="华文楷体" panose="02010600040101010101" pitchFamily="2" charset="-122"/>
                <a:ea typeface="华文楷体" panose="02010600040101010101" pitchFamily="2" charset="-122"/>
              </a:rPr>
              <a:t>含金量，通过含金量的比例确定同美元的汇率</a:t>
            </a:r>
            <a:r>
              <a:rPr lang="zh-CN" altLang="en-US" sz="1200" dirty="0">
                <a:latin typeface="华文楷体" panose="02010600040101010101" pitchFamily="2" charset="-122"/>
                <a:ea typeface="华文楷体" panose="02010600040101010101" pitchFamily="2" charset="-122"/>
              </a:rPr>
              <a:t>；</a:t>
            </a:r>
            <a:r>
              <a:rPr lang="en-US" altLang="zh-CN" sz="1200" b="0" i="0" u="none" strike="noStrike" dirty="0">
                <a:effectLst/>
                <a:latin typeface="华文楷体" panose="02010600040101010101" pitchFamily="2" charset="-122"/>
                <a:ea typeface="华文楷体" panose="02010600040101010101" pitchFamily="2" charset="-122"/>
              </a:rPr>
              <a:t>3.</a:t>
            </a:r>
            <a:r>
              <a:rPr lang="zh-CN" altLang="en-US" sz="1200" b="0" i="0" u="none" strike="noStrike" dirty="0">
                <a:effectLst/>
                <a:latin typeface="华文楷体" panose="02010600040101010101" pitchFamily="2" charset="-122"/>
                <a:ea typeface="华文楷体" panose="02010600040101010101" pitchFamily="2" charset="-122"/>
              </a:rPr>
              <a:t>实行可调整的固定汇率；</a:t>
            </a:r>
            <a:r>
              <a:rPr lang="en-US" altLang="zh-CN" sz="1200" b="0" i="0" u="none" strike="noStrike" dirty="0">
                <a:effectLst/>
                <a:latin typeface="华文楷体" panose="02010600040101010101" pitchFamily="2" charset="-122"/>
                <a:ea typeface="华文楷体" panose="02010600040101010101" pitchFamily="2" charset="-122"/>
              </a:rPr>
              <a:t>4.</a:t>
            </a:r>
            <a:r>
              <a:rPr lang="zh-CN" altLang="en-US" sz="1200" b="0" i="0" u="none" strike="noStrike" dirty="0">
                <a:effectLst/>
                <a:latin typeface="华文楷体" panose="02010600040101010101" pitchFamily="2" charset="-122"/>
                <a:ea typeface="华文楷体" panose="02010600040101010101" pitchFamily="2" charset="-122"/>
              </a:rPr>
              <a:t>各国货币兑换性与国际支付结算原则；</a:t>
            </a:r>
            <a:r>
              <a:rPr lang="en-US" altLang="zh-CN" sz="1200" b="0" i="0" u="none" strike="noStrike" dirty="0">
                <a:effectLst/>
                <a:latin typeface="华文楷体" panose="02010600040101010101" pitchFamily="2" charset="-122"/>
                <a:ea typeface="华文楷体" panose="02010600040101010101" pitchFamily="2" charset="-122"/>
              </a:rPr>
              <a:t>5.</a:t>
            </a:r>
            <a:r>
              <a:rPr lang="zh-CN" altLang="en-US" sz="1200" b="0" i="0" u="none" strike="noStrike" dirty="0">
                <a:effectLst/>
                <a:latin typeface="华文楷体" panose="02010600040101010101" pitchFamily="2" charset="-122"/>
                <a:ea typeface="华文楷体" panose="02010600040101010101" pitchFamily="2" charset="-122"/>
              </a:rPr>
              <a:t>确定国际储备资产</a:t>
            </a:r>
            <a:r>
              <a:rPr lang="zh-CN" altLang="en-US" sz="1200" dirty="0">
                <a:latin typeface="华文楷体" panose="02010600040101010101" pitchFamily="2" charset="-122"/>
                <a:ea typeface="华文楷体" panose="02010600040101010101" pitchFamily="2" charset="-122"/>
              </a:rPr>
              <a:t>；</a:t>
            </a:r>
            <a:r>
              <a:rPr lang="en-US" altLang="zh-CN" sz="1200" dirty="0">
                <a:latin typeface="华文楷体" panose="02010600040101010101" pitchFamily="2" charset="-122"/>
                <a:ea typeface="华文楷体" panose="02010600040101010101" pitchFamily="2" charset="-122"/>
              </a:rPr>
              <a:t>6.</a:t>
            </a:r>
            <a:r>
              <a:rPr lang="zh-CN" altLang="en-US" sz="1200" b="0" i="0" u="none" strike="noStrike" dirty="0">
                <a:effectLst/>
                <a:latin typeface="华文楷体" panose="02010600040101010101" pitchFamily="2" charset="-122"/>
                <a:ea typeface="华文楷体" panose="02010600040101010101" pitchFamily="2" charset="-122"/>
              </a:rPr>
              <a:t>国际收支的调节</a:t>
            </a:r>
            <a:endParaRPr lang="zh-CN" altLang="en-US" sz="1200" b="0" i="0" u="none" strike="noStrike" dirty="0">
              <a:effectLst/>
              <a:latin typeface="华文楷体" panose="02010600040101010101" pitchFamily="2" charset="-122"/>
              <a:ea typeface="华文楷体" panose="02010600040101010101" pitchFamily="2" charset="-122"/>
            </a:endParaRPr>
          </a:p>
          <a:p>
            <a:pPr marL="171450" indent="-171450">
              <a:lnSpc>
                <a:spcPct val="150000"/>
              </a:lnSpc>
              <a:buFont typeface="Wingdings" panose="05000000000000000000" pitchFamily="2" charset="2"/>
              <a:buChar char="Ø"/>
            </a:pPr>
            <a:endParaRPr lang="zh-CN" altLang="en-US" sz="1200" dirty="0">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13" name="矩形 12"/>
          <p:cNvSpPr/>
          <p:nvPr/>
        </p:nvSpPr>
        <p:spPr>
          <a:xfrm>
            <a:off x="345440" y="2311795"/>
            <a:ext cx="1280056" cy="3987405"/>
          </a:xfrm>
          <a:prstGeom prst="rect">
            <a:avLst/>
          </a:prstGeom>
          <a:noFill/>
          <a:ln w="1905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14" name="矩形 13"/>
          <p:cNvSpPr/>
          <p:nvPr/>
        </p:nvSpPr>
        <p:spPr>
          <a:xfrm>
            <a:off x="501090" y="2253595"/>
            <a:ext cx="1008026" cy="36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华文楷体" panose="02010600040101010101" pitchFamily="2" charset="-122"/>
                <a:ea typeface="华文楷体" panose="02010600040101010101" pitchFamily="2" charset="-122"/>
              </a:rPr>
              <a:t>形成背景</a:t>
            </a:r>
            <a:endParaRPr lang="zh-CN" altLang="en-US" sz="1400" b="1" dirty="0">
              <a:latin typeface="华文楷体" panose="02010600040101010101" pitchFamily="2" charset="-122"/>
              <a:ea typeface="华文楷体" panose="02010600040101010101" pitchFamily="2" charset="-122"/>
            </a:endParaRPr>
          </a:p>
        </p:txBody>
      </p:sp>
      <p:sp>
        <p:nvSpPr>
          <p:cNvPr id="15" name="文本框 14"/>
          <p:cNvSpPr txBox="1"/>
          <p:nvPr/>
        </p:nvSpPr>
        <p:spPr>
          <a:xfrm>
            <a:off x="379399" y="2864136"/>
            <a:ext cx="1235708" cy="3493264"/>
          </a:xfrm>
          <a:prstGeom prst="rect">
            <a:avLst/>
          </a:prstGeom>
          <a:noFill/>
        </p:spPr>
        <p:txBody>
          <a:bodyPr wrap="square" rtlCol="0">
            <a:spAutoFit/>
          </a:bodyPr>
          <a:lstStyle/>
          <a:p>
            <a:pPr marL="171450" indent="-171450">
              <a:spcAft>
                <a:spcPts val="600"/>
              </a:spcAft>
              <a:buClr>
                <a:srgbClr val="9A0001"/>
              </a:buClr>
              <a:buFont typeface="Arial" panose="020B0604020202020204" pitchFamily="34" charset="0"/>
              <a:buChar char="•"/>
            </a:pPr>
            <a:r>
              <a:rPr lang="zh-CN" altLang="en-US" sz="1200" dirty="0">
                <a:latin typeface="华文楷体" panose="02010600040101010101" pitchFamily="2" charset="-122"/>
                <a:ea typeface="华文楷体" panose="02010600040101010101" pitchFamily="2" charset="-122"/>
                <a:cs typeface="+mn-ea"/>
                <a:sym typeface="Arial" panose="020B0604020202020204" pitchFamily="34" charset="0"/>
              </a:rPr>
              <a:t>吸取经济危机 和“二战”的惨痛教训，资本主义各国有识之士深刻反思，主张建立有效机制，以稳定世界经济</a:t>
            </a:r>
            <a:endParaRPr lang="en-US" altLang="zh-CN" sz="1200" dirty="0">
              <a:latin typeface="华文楷体" panose="02010600040101010101" pitchFamily="2" charset="-122"/>
              <a:ea typeface="华文楷体" panose="02010600040101010101" pitchFamily="2" charset="-122"/>
              <a:cs typeface="+mn-ea"/>
              <a:sym typeface="Arial" panose="020B0604020202020204" pitchFamily="34" charset="0"/>
            </a:endParaRPr>
          </a:p>
          <a:p>
            <a:pPr marL="171450" indent="-171450">
              <a:spcAft>
                <a:spcPts val="600"/>
              </a:spcAft>
              <a:buClr>
                <a:srgbClr val="9A0001"/>
              </a:buClr>
              <a:buFont typeface="Arial" panose="020B0604020202020204" pitchFamily="34" charset="0"/>
              <a:buChar char="•"/>
            </a:pPr>
            <a:r>
              <a:rPr lang="zh-CN" altLang="en-US" sz="1200" dirty="0">
                <a:latin typeface="华文楷体" panose="02010600040101010101" pitchFamily="2" charset="-122"/>
                <a:ea typeface="华文楷体" panose="02010600040101010101" pitchFamily="2" charset="-122"/>
                <a:cs typeface="+mn-ea"/>
                <a:sym typeface="Arial" panose="020B0604020202020204" pitchFamily="34" charset="0"/>
              </a:rPr>
              <a:t>二战后世界经济格局变化，美国经济实力的急剧膨胀，企图确立在世界经济中的霸权地位</a:t>
            </a:r>
            <a:endParaRPr lang="zh-CN" altLang="en-US" sz="1200" dirty="0">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16" name="矩形 15"/>
          <p:cNvSpPr/>
          <p:nvPr/>
        </p:nvSpPr>
        <p:spPr>
          <a:xfrm>
            <a:off x="1742184" y="2322820"/>
            <a:ext cx="5492850" cy="3987405"/>
          </a:xfrm>
          <a:prstGeom prst="rect">
            <a:avLst/>
          </a:prstGeom>
          <a:noFill/>
          <a:ln w="1905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17" name="箭头: 右 16"/>
          <p:cNvSpPr/>
          <p:nvPr/>
        </p:nvSpPr>
        <p:spPr>
          <a:xfrm>
            <a:off x="1490985" y="4357453"/>
            <a:ext cx="445726" cy="414410"/>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18" name="矩形 17"/>
          <p:cNvSpPr/>
          <p:nvPr/>
        </p:nvSpPr>
        <p:spPr>
          <a:xfrm>
            <a:off x="1930943" y="2287446"/>
            <a:ext cx="5145212" cy="36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华文楷体" panose="02010600040101010101" pitchFamily="2" charset="-122"/>
                <a:ea typeface="华文楷体" panose="02010600040101010101" pitchFamily="2" charset="-122"/>
              </a:rPr>
              <a:t>核心内容</a:t>
            </a:r>
            <a:endParaRPr lang="zh-CN" altLang="en-US" sz="1400" b="1" dirty="0">
              <a:latin typeface="华文楷体" panose="02010600040101010101" pitchFamily="2" charset="-122"/>
              <a:ea typeface="华文楷体" panose="02010600040101010101" pitchFamily="2" charset="-122"/>
            </a:endParaRPr>
          </a:p>
        </p:txBody>
      </p:sp>
      <p:sp>
        <p:nvSpPr>
          <p:cNvPr id="19" name="文本框 18"/>
          <p:cNvSpPr txBox="1"/>
          <p:nvPr/>
        </p:nvSpPr>
        <p:spPr>
          <a:xfrm>
            <a:off x="1833260" y="2810772"/>
            <a:ext cx="2570480" cy="1015663"/>
          </a:xfrm>
          <a:prstGeom prst="rect">
            <a:avLst/>
          </a:prstGeom>
          <a:noFill/>
        </p:spPr>
        <p:txBody>
          <a:bodyPr wrap="square" rtlCol="0">
            <a:spAutoFit/>
          </a:bodyPr>
          <a:lstStyle/>
          <a:p>
            <a:pPr marL="171450" indent="-171450">
              <a:spcAft>
                <a:spcPts val="600"/>
              </a:spcAft>
              <a:buClr>
                <a:srgbClr val="9A0001"/>
              </a:buClr>
              <a:buFont typeface="Wingdings" panose="05000000000000000000" pitchFamily="2" charset="2"/>
              <a:buChar char="Ø"/>
            </a:pPr>
            <a:r>
              <a:rPr lang="en-US" altLang="zh-CN" sz="1200" dirty="0">
                <a:latin typeface="华文楷体" panose="02010600040101010101" pitchFamily="2" charset="-122"/>
                <a:ea typeface="华文楷体" panose="02010600040101010101" pitchFamily="2" charset="-122"/>
                <a:cs typeface="+mn-ea"/>
                <a:sym typeface="Arial" panose="020B0604020202020204" pitchFamily="34" charset="0"/>
              </a:rPr>
              <a:t>1944</a:t>
            </a:r>
            <a:r>
              <a:rPr lang="zh-CN" altLang="en-US" sz="1200" dirty="0">
                <a:latin typeface="华文楷体" panose="02010600040101010101" pitchFamily="2" charset="-122"/>
                <a:ea typeface="华文楷体" panose="02010600040101010101" pitchFamily="2" charset="-122"/>
                <a:cs typeface="+mn-ea"/>
                <a:sym typeface="Arial" panose="020B0604020202020204" pitchFamily="34" charset="0"/>
              </a:rPr>
              <a:t>年</a:t>
            </a:r>
            <a:r>
              <a:rPr lang="en-US" altLang="zh-CN" sz="1200" dirty="0">
                <a:latin typeface="华文楷体" panose="02010600040101010101" pitchFamily="2" charset="-122"/>
                <a:ea typeface="华文楷体" panose="02010600040101010101" pitchFamily="2" charset="-122"/>
                <a:cs typeface="+mn-ea"/>
                <a:sym typeface="Arial" panose="020B0604020202020204" pitchFamily="34" charset="0"/>
              </a:rPr>
              <a:t>7</a:t>
            </a:r>
            <a:r>
              <a:rPr lang="zh-CN" altLang="en-US" sz="1200" dirty="0">
                <a:latin typeface="华文楷体" panose="02010600040101010101" pitchFamily="2" charset="-122"/>
                <a:ea typeface="华文楷体" panose="02010600040101010101" pitchFamily="2" charset="-122"/>
                <a:cs typeface="+mn-ea"/>
                <a:sym typeface="Arial" panose="020B0604020202020204" pitchFamily="34" charset="0"/>
              </a:rPr>
              <a:t>月</a:t>
            </a:r>
            <a:r>
              <a:rPr lang="en-US" altLang="zh-CN" sz="1200" dirty="0">
                <a:latin typeface="华文楷体" panose="02010600040101010101" pitchFamily="2" charset="-122"/>
                <a:ea typeface="华文楷体" panose="02010600040101010101" pitchFamily="2" charset="-122"/>
                <a:cs typeface="+mn-ea"/>
                <a:sym typeface="Arial" panose="020B0604020202020204" pitchFamily="34" charset="0"/>
              </a:rPr>
              <a:t>1</a:t>
            </a:r>
            <a:r>
              <a:rPr lang="zh-CN" altLang="en-US" sz="1200" dirty="0">
                <a:latin typeface="华文楷体" panose="02010600040101010101" pitchFamily="2" charset="-122"/>
                <a:ea typeface="华文楷体" panose="02010600040101010101" pitchFamily="2" charset="-122"/>
                <a:cs typeface="+mn-ea"/>
                <a:sym typeface="Arial" panose="020B0604020202020204" pitchFamily="34" charset="0"/>
              </a:rPr>
              <a:t>日，</a:t>
            </a:r>
            <a:r>
              <a:rPr lang="en-US" altLang="zh-CN" sz="1200" dirty="0">
                <a:latin typeface="华文楷体" panose="02010600040101010101" pitchFamily="2" charset="-122"/>
                <a:ea typeface="华文楷体" panose="02010600040101010101" pitchFamily="2" charset="-122"/>
                <a:cs typeface="+mn-ea"/>
                <a:sym typeface="Arial" panose="020B0604020202020204" pitchFamily="34" charset="0"/>
              </a:rPr>
              <a:t>44</a:t>
            </a:r>
            <a:r>
              <a:rPr lang="zh-CN" altLang="en-US" sz="1200" dirty="0">
                <a:latin typeface="华文楷体" panose="02010600040101010101" pitchFamily="2" charset="-122"/>
                <a:ea typeface="华文楷体" panose="02010600040101010101" pitchFamily="2" charset="-122"/>
                <a:cs typeface="+mn-ea"/>
                <a:sym typeface="Arial" panose="020B0604020202020204" pitchFamily="34" charset="0"/>
              </a:rPr>
              <a:t>个国家和政府的经济特使在美国布雷顿森林召开了联合国货币金融会议，确立了以美元为中心的国际货币体系，即</a:t>
            </a:r>
            <a:r>
              <a:rPr lang="zh-CN" altLang="en-US" sz="1200" b="1" dirty="0">
                <a:latin typeface="华文楷体" panose="02010600040101010101" pitchFamily="2" charset="-122"/>
                <a:ea typeface="华文楷体" panose="02010600040101010101" pitchFamily="2" charset="-122"/>
                <a:cs typeface="+mn-ea"/>
                <a:sym typeface="Arial" panose="020B0604020202020204" pitchFamily="34" charset="0"/>
              </a:rPr>
              <a:t>布雷顿森林体系</a:t>
            </a:r>
            <a:endParaRPr lang="en-US" altLang="zh-CN" sz="1200" b="1" dirty="0">
              <a:latin typeface="华文楷体" panose="02010600040101010101" pitchFamily="2" charset="-122"/>
              <a:ea typeface="华文楷体" panose="02010600040101010101" pitchFamily="2" charset="-122"/>
              <a:cs typeface="+mn-ea"/>
              <a:sym typeface="Arial" panose="020B0604020202020204" pitchFamily="34" charset="0"/>
            </a:endParaRPr>
          </a:p>
        </p:txBody>
      </p:sp>
      <p:pic>
        <p:nvPicPr>
          <p:cNvPr id="20" name="图片 19"/>
          <p:cNvPicPr>
            <a:picLocks noChangeAspect="1"/>
          </p:cNvPicPr>
          <p:nvPr/>
        </p:nvPicPr>
        <p:blipFill>
          <a:blip r:embed="rId4"/>
          <a:stretch>
            <a:fillRect/>
          </a:stretch>
        </p:blipFill>
        <p:spPr>
          <a:xfrm>
            <a:off x="4540534" y="2822719"/>
            <a:ext cx="2445015" cy="1002732"/>
          </a:xfrm>
          <a:prstGeom prst="rect">
            <a:avLst/>
          </a:prstGeom>
        </p:spPr>
      </p:pic>
      <p:sp>
        <p:nvSpPr>
          <p:cNvPr id="21" name="文本框 20"/>
          <p:cNvSpPr txBox="1"/>
          <p:nvPr/>
        </p:nvSpPr>
        <p:spPr>
          <a:xfrm>
            <a:off x="1847259" y="4056283"/>
            <a:ext cx="5143087" cy="1431161"/>
          </a:xfrm>
          <a:prstGeom prst="rect">
            <a:avLst/>
          </a:prstGeom>
          <a:noFill/>
        </p:spPr>
        <p:txBody>
          <a:bodyPr wrap="square" rtlCol="0">
            <a:spAutoFit/>
          </a:bodyPr>
          <a:lstStyle/>
          <a:p>
            <a:pPr marL="171450" indent="-171450">
              <a:spcAft>
                <a:spcPts val="600"/>
              </a:spcAft>
              <a:buClr>
                <a:srgbClr val="9A0001"/>
              </a:buClr>
              <a:buFont typeface="Wingdings" panose="05000000000000000000" pitchFamily="2" charset="2"/>
              <a:buChar char="Ø"/>
            </a:pPr>
            <a:r>
              <a:rPr lang="zh-CN" altLang="en-US" sz="1200" b="1" dirty="0">
                <a:latin typeface="华文楷体" panose="02010600040101010101" pitchFamily="2" charset="-122"/>
                <a:ea typeface="华文楷体" panose="02010600040101010101" pitchFamily="2" charset="-122"/>
                <a:cs typeface="+mn-ea"/>
                <a:sym typeface="Arial" panose="020B0604020202020204" pitchFamily="34" charset="0"/>
              </a:rPr>
              <a:t>成立标志（</a:t>
            </a:r>
            <a:r>
              <a:rPr lang="en-US" altLang="zh-CN" sz="1200" b="1" dirty="0">
                <a:latin typeface="华文楷体" panose="02010600040101010101" pitchFamily="2" charset="-122"/>
                <a:ea typeface="华文楷体" panose="02010600040101010101" pitchFamily="2" charset="-122"/>
                <a:cs typeface="+mn-ea"/>
                <a:sym typeface="Arial" panose="020B0604020202020204" pitchFamily="34" charset="0"/>
              </a:rPr>
              <a:t>1945</a:t>
            </a:r>
            <a:r>
              <a:rPr lang="zh-CN" altLang="en-US" sz="1200" b="1" dirty="0">
                <a:latin typeface="华文楷体" panose="02010600040101010101" pitchFamily="2" charset="-122"/>
                <a:ea typeface="华文楷体" panose="02010600040101010101" pitchFamily="2" charset="-122"/>
                <a:cs typeface="+mn-ea"/>
                <a:sym typeface="Arial" panose="020B0604020202020204" pitchFamily="34" charset="0"/>
              </a:rPr>
              <a:t>年）</a:t>
            </a:r>
            <a:endParaRPr lang="en-US" altLang="zh-CN" sz="1200" b="1" dirty="0">
              <a:latin typeface="华文楷体" panose="02010600040101010101" pitchFamily="2" charset="-122"/>
              <a:ea typeface="华文楷体" panose="02010600040101010101" pitchFamily="2" charset="-122"/>
              <a:cs typeface="+mn-ea"/>
              <a:sym typeface="Arial" panose="020B0604020202020204" pitchFamily="34" charset="0"/>
            </a:endParaRPr>
          </a:p>
          <a:p>
            <a:pPr marL="628650" lvl="1" indent="-171450">
              <a:spcAft>
                <a:spcPts val="600"/>
              </a:spcAft>
              <a:buClr>
                <a:srgbClr val="9A0001"/>
              </a:buClr>
              <a:buFont typeface="Arial" panose="020B0604020202020204" pitchFamily="34" charset="0"/>
              <a:buChar char="•"/>
            </a:pPr>
            <a:r>
              <a:rPr lang="zh-CN" altLang="en-US" sz="1200" dirty="0">
                <a:latin typeface="华文楷体" panose="02010600040101010101" pitchFamily="2" charset="-122"/>
                <a:ea typeface="华文楷体" panose="02010600040101010101" pitchFamily="2" charset="-122"/>
                <a:cs typeface="+mn-ea"/>
                <a:sym typeface="Arial" panose="020B0604020202020204" pitchFamily="34" charset="0"/>
              </a:rPr>
              <a:t>国际货币基金组织（</a:t>
            </a:r>
            <a:r>
              <a:rPr lang="en-US" altLang="zh-CN" sz="1200" dirty="0">
                <a:latin typeface="华文楷体" panose="02010600040101010101" pitchFamily="2" charset="-122"/>
                <a:ea typeface="华文楷体" panose="02010600040101010101" pitchFamily="2" charset="-122"/>
                <a:cs typeface="+mn-ea"/>
                <a:sym typeface="Arial" panose="020B0604020202020204" pitchFamily="34" charset="0"/>
              </a:rPr>
              <a:t>IMF</a:t>
            </a:r>
            <a:r>
              <a:rPr lang="zh-CN" altLang="en-US" sz="1200" dirty="0">
                <a:latin typeface="华文楷体" panose="02010600040101010101" pitchFamily="2" charset="-122"/>
                <a:ea typeface="华文楷体" panose="02010600040101010101" pitchFamily="2" charset="-122"/>
                <a:cs typeface="+mn-ea"/>
                <a:sym typeface="Arial" panose="020B0604020202020204" pitchFamily="34" charset="0"/>
              </a:rPr>
              <a:t>）：稳定汇兑，多边支付制度；短期单款，缓解收支不平衡</a:t>
            </a:r>
            <a:endParaRPr lang="en-US" altLang="zh-CN" sz="1200" dirty="0">
              <a:latin typeface="华文楷体" panose="02010600040101010101" pitchFamily="2" charset="-122"/>
              <a:ea typeface="华文楷体" panose="02010600040101010101" pitchFamily="2" charset="-122"/>
              <a:cs typeface="+mn-ea"/>
              <a:sym typeface="Arial" panose="020B0604020202020204" pitchFamily="34" charset="0"/>
            </a:endParaRPr>
          </a:p>
          <a:p>
            <a:pPr marL="628650" lvl="1" indent="-171450">
              <a:spcAft>
                <a:spcPts val="600"/>
              </a:spcAft>
              <a:buClr>
                <a:srgbClr val="9A0001"/>
              </a:buClr>
              <a:buFont typeface="Arial" panose="020B0604020202020204" pitchFamily="34" charset="0"/>
              <a:buChar char="•"/>
            </a:pPr>
            <a:r>
              <a:rPr lang="zh-CN" altLang="en-US" sz="1200" dirty="0">
                <a:latin typeface="华文楷体" panose="02010600040101010101" pitchFamily="2" charset="-122"/>
                <a:ea typeface="华文楷体" panose="02010600040101010101" pitchFamily="2" charset="-122"/>
                <a:cs typeface="+mn-ea"/>
                <a:sym typeface="Arial" panose="020B0604020202020204" pitchFamily="34" charset="0"/>
              </a:rPr>
              <a:t>世界银行（</a:t>
            </a:r>
            <a:r>
              <a:rPr lang="en-US" altLang="zh-CN" sz="1200" dirty="0">
                <a:latin typeface="华文楷体" panose="02010600040101010101" pitchFamily="2" charset="-122"/>
                <a:ea typeface="华文楷体" panose="02010600040101010101" pitchFamily="2" charset="-122"/>
                <a:cs typeface="+mn-ea"/>
                <a:sym typeface="Arial" panose="020B0604020202020204" pitchFamily="34" charset="0"/>
              </a:rPr>
              <a:t>WB</a:t>
            </a:r>
            <a:r>
              <a:rPr lang="zh-CN" altLang="en-US" sz="1200" dirty="0">
                <a:latin typeface="华文楷体" panose="02010600040101010101" pitchFamily="2" charset="-122"/>
                <a:ea typeface="华文楷体" panose="02010600040101010101" pitchFamily="2" charset="-122"/>
                <a:cs typeface="+mn-ea"/>
                <a:sym typeface="Arial" panose="020B0604020202020204" pitchFamily="34" charset="0"/>
              </a:rPr>
              <a:t>）：生产性（最初促进西欧各国经济恢复）；长期贷款，均衡国际贸易增长（现在转相对亚非拉国家援助）</a:t>
            </a:r>
            <a:endParaRPr lang="en-US" altLang="zh-CN" sz="1200" dirty="0">
              <a:latin typeface="华文楷体" panose="02010600040101010101" pitchFamily="2" charset="-122"/>
              <a:ea typeface="华文楷体" panose="02010600040101010101" pitchFamily="2" charset="-122"/>
              <a:cs typeface="+mn-ea"/>
              <a:sym typeface="Arial" panose="020B0604020202020204" pitchFamily="34" charset="0"/>
            </a:endParaRPr>
          </a:p>
          <a:p>
            <a:pPr>
              <a:spcAft>
                <a:spcPts val="600"/>
              </a:spcAft>
              <a:buClr>
                <a:srgbClr val="9A0001"/>
              </a:buClr>
            </a:pPr>
            <a:endParaRPr lang="en-US" altLang="zh-CN" sz="1200" dirty="0">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22" name="矩形 21"/>
          <p:cNvSpPr/>
          <p:nvPr/>
        </p:nvSpPr>
        <p:spPr>
          <a:xfrm>
            <a:off x="2007831" y="4428452"/>
            <a:ext cx="298094" cy="822814"/>
          </a:xfrm>
          <a:prstGeom prst="rect">
            <a:avLst/>
          </a:prstGeom>
          <a:noFill/>
          <a:ln>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9A0001"/>
                </a:solidFill>
                <a:latin typeface="华文楷体" panose="02010600040101010101" pitchFamily="2" charset="-122"/>
                <a:ea typeface="华文楷体" panose="02010600040101010101" pitchFamily="2" charset="-122"/>
              </a:rPr>
              <a:t>两机构</a:t>
            </a:r>
            <a:endParaRPr lang="zh-CN" altLang="en-US" sz="1200" b="1" dirty="0">
              <a:solidFill>
                <a:srgbClr val="9A0001"/>
              </a:solidFill>
              <a:latin typeface="华文楷体" panose="02010600040101010101" pitchFamily="2" charset="-122"/>
              <a:ea typeface="华文楷体" panose="02010600040101010101" pitchFamily="2" charset="-122"/>
            </a:endParaRPr>
          </a:p>
        </p:txBody>
      </p:sp>
      <p:sp>
        <p:nvSpPr>
          <p:cNvPr id="23" name="矩形 22"/>
          <p:cNvSpPr/>
          <p:nvPr/>
        </p:nvSpPr>
        <p:spPr>
          <a:xfrm>
            <a:off x="2019309" y="5385007"/>
            <a:ext cx="298094" cy="822814"/>
          </a:xfrm>
          <a:prstGeom prst="rect">
            <a:avLst/>
          </a:prstGeom>
          <a:noFill/>
          <a:ln>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9A0001"/>
                </a:solidFill>
                <a:latin typeface="华文楷体" panose="02010600040101010101" pitchFamily="2" charset="-122"/>
                <a:ea typeface="华文楷体" panose="02010600040101010101" pitchFamily="2" charset="-122"/>
              </a:rPr>
              <a:t>两挂钩</a:t>
            </a:r>
            <a:endParaRPr lang="zh-CN" altLang="en-US" sz="1200" b="1" dirty="0">
              <a:solidFill>
                <a:srgbClr val="9A0001"/>
              </a:solidFill>
              <a:latin typeface="华文楷体" panose="02010600040101010101" pitchFamily="2" charset="-122"/>
              <a:ea typeface="华文楷体" panose="02010600040101010101" pitchFamily="2" charset="-122"/>
            </a:endParaRPr>
          </a:p>
        </p:txBody>
      </p:sp>
      <p:pic>
        <p:nvPicPr>
          <p:cNvPr id="25" name="图形 24" descr="美元 纯色填充"/>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74992" y="5523855"/>
            <a:ext cx="477757" cy="477757"/>
          </a:xfrm>
          <a:prstGeom prst="rect">
            <a:avLst/>
          </a:prstGeom>
        </p:spPr>
      </p:pic>
      <p:sp>
        <p:nvSpPr>
          <p:cNvPr id="26" name="gold_124476"/>
          <p:cNvSpPr/>
          <p:nvPr/>
        </p:nvSpPr>
        <p:spPr>
          <a:xfrm>
            <a:off x="2609268" y="5478102"/>
            <a:ext cx="427430" cy="402724"/>
          </a:xfrm>
          <a:custGeom>
            <a:avLst/>
            <a:gdLst>
              <a:gd name="connsiteX0" fmla="*/ 434075 w 608752"/>
              <a:gd name="connsiteY0" fmla="*/ 357426 h 476528"/>
              <a:gd name="connsiteX1" fmla="*/ 416933 w 608752"/>
              <a:gd name="connsiteY1" fmla="*/ 437188 h 476528"/>
              <a:gd name="connsiteX2" fmla="*/ 564907 w 608752"/>
              <a:gd name="connsiteY2" fmla="*/ 437188 h 476528"/>
              <a:gd name="connsiteX3" fmla="*/ 548652 w 608752"/>
              <a:gd name="connsiteY3" fmla="*/ 357426 h 476528"/>
              <a:gd name="connsiteX4" fmla="*/ 391220 w 608752"/>
              <a:gd name="connsiteY4" fmla="*/ 357426 h 476528"/>
              <a:gd name="connsiteX5" fmla="*/ 399200 w 608752"/>
              <a:gd name="connsiteY5" fmla="*/ 394504 h 476528"/>
              <a:gd name="connsiteX6" fmla="*/ 407278 w 608752"/>
              <a:gd name="connsiteY6" fmla="*/ 357426 h 476528"/>
              <a:gd name="connsiteX7" fmla="*/ 244329 w 608752"/>
              <a:gd name="connsiteY7" fmla="*/ 357426 h 476528"/>
              <a:gd name="connsiteX8" fmla="*/ 227187 w 608752"/>
              <a:gd name="connsiteY8" fmla="*/ 437188 h 476528"/>
              <a:gd name="connsiteX9" fmla="*/ 381565 w 608752"/>
              <a:gd name="connsiteY9" fmla="*/ 437188 h 476528"/>
              <a:gd name="connsiteX10" fmla="*/ 364324 w 608752"/>
              <a:gd name="connsiteY10" fmla="*/ 357426 h 476528"/>
              <a:gd name="connsiteX11" fmla="*/ 201474 w 608752"/>
              <a:gd name="connsiteY11" fmla="*/ 357426 h 476528"/>
              <a:gd name="connsiteX12" fmla="*/ 209454 w 608752"/>
              <a:gd name="connsiteY12" fmla="*/ 394504 h 476528"/>
              <a:gd name="connsiteX13" fmla="*/ 217434 w 608752"/>
              <a:gd name="connsiteY13" fmla="*/ 357426 h 476528"/>
              <a:gd name="connsiteX14" fmla="*/ 60002 w 608752"/>
              <a:gd name="connsiteY14" fmla="*/ 357426 h 476528"/>
              <a:gd name="connsiteX15" fmla="*/ 43845 w 608752"/>
              <a:gd name="connsiteY15" fmla="*/ 437188 h 476528"/>
              <a:gd name="connsiteX16" fmla="*/ 191819 w 608752"/>
              <a:gd name="connsiteY16" fmla="*/ 437188 h 476528"/>
              <a:gd name="connsiteX17" fmla="*/ 174578 w 608752"/>
              <a:gd name="connsiteY17" fmla="*/ 357426 h 476528"/>
              <a:gd name="connsiteX18" fmla="*/ 339202 w 608752"/>
              <a:gd name="connsiteY18" fmla="*/ 244913 h 476528"/>
              <a:gd name="connsiteX19" fmla="*/ 320582 w 608752"/>
              <a:gd name="connsiteY19" fmla="*/ 331265 h 476528"/>
              <a:gd name="connsiteX20" fmla="*/ 472596 w 608752"/>
              <a:gd name="connsiteY20" fmla="*/ 331265 h 476528"/>
              <a:gd name="connsiteX21" fmla="*/ 453976 w 608752"/>
              <a:gd name="connsiteY21" fmla="*/ 244913 h 476528"/>
              <a:gd name="connsiteX22" fmla="*/ 296347 w 608752"/>
              <a:gd name="connsiteY22" fmla="*/ 244913 h 476528"/>
              <a:gd name="connsiteX23" fmla="*/ 304327 w 608752"/>
              <a:gd name="connsiteY23" fmla="*/ 282090 h 476528"/>
              <a:gd name="connsiteX24" fmla="*/ 312405 w 608752"/>
              <a:gd name="connsiteY24" fmla="*/ 244913 h 476528"/>
              <a:gd name="connsiteX25" fmla="*/ 154678 w 608752"/>
              <a:gd name="connsiteY25" fmla="*/ 244913 h 476528"/>
              <a:gd name="connsiteX26" fmla="*/ 136058 w 608752"/>
              <a:gd name="connsiteY26" fmla="*/ 331265 h 476528"/>
              <a:gd name="connsiteX27" fmla="*/ 288071 w 608752"/>
              <a:gd name="connsiteY27" fmla="*/ 331265 h 476528"/>
              <a:gd name="connsiteX28" fmla="*/ 269451 w 608752"/>
              <a:gd name="connsiteY28" fmla="*/ 244913 h 476528"/>
              <a:gd name="connsiteX29" fmla="*/ 249649 w 608752"/>
              <a:gd name="connsiteY29" fmla="*/ 132499 h 476528"/>
              <a:gd name="connsiteX30" fmla="*/ 231029 w 608752"/>
              <a:gd name="connsiteY30" fmla="*/ 218752 h 476528"/>
              <a:gd name="connsiteX31" fmla="*/ 280091 w 608752"/>
              <a:gd name="connsiteY31" fmla="*/ 218752 h 476528"/>
              <a:gd name="connsiteX32" fmla="*/ 328661 w 608752"/>
              <a:gd name="connsiteY32" fmla="*/ 218752 h 476528"/>
              <a:gd name="connsiteX33" fmla="*/ 377723 w 608752"/>
              <a:gd name="connsiteY33" fmla="*/ 218752 h 476528"/>
              <a:gd name="connsiteX34" fmla="*/ 359103 w 608752"/>
              <a:gd name="connsiteY34" fmla="*/ 132499 h 476528"/>
              <a:gd name="connsiteX35" fmla="*/ 233788 w 608752"/>
              <a:gd name="connsiteY35" fmla="*/ 92864 h 476528"/>
              <a:gd name="connsiteX36" fmla="*/ 374964 w 608752"/>
              <a:gd name="connsiteY36" fmla="*/ 92864 h 476528"/>
              <a:gd name="connsiteX37" fmla="*/ 394274 w 608752"/>
              <a:gd name="connsiteY37" fmla="*/ 108403 h 476528"/>
              <a:gd name="connsiteX38" fmla="*/ 415160 w 608752"/>
              <a:gd name="connsiteY38" fmla="*/ 205377 h 476528"/>
              <a:gd name="connsiteX39" fmla="*/ 469837 w 608752"/>
              <a:gd name="connsiteY39" fmla="*/ 205377 h 476528"/>
              <a:gd name="connsiteX40" fmla="*/ 489147 w 608752"/>
              <a:gd name="connsiteY40" fmla="*/ 220916 h 476528"/>
              <a:gd name="connsiteX41" fmla="*/ 510033 w 608752"/>
              <a:gd name="connsiteY41" fmla="*/ 317889 h 476528"/>
              <a:gd name="connsiteX42" fmla="*/ 564710 w 608752"/>
              <a:gd name="connsiteY42" fmla="*/ 317889 h 476528"/>
              <a:gd name="connsiteX43" fmla="*/ 584020 w 608752"/>
              <a:gd name="connsiteY43" fmla="*/ 333625 h 476528"/>
              <a:gd name="connsiteX44" fmla="*/ 608354 w 608752"/>
              <a:gd name="connsiteY44" fmla="*/ 452924 h 476528"/>
              <a:gd name="connsiteX45" fmla="*/ 604315 w 608752"/>
              <a:gd name="connsiteY45" fmla="*/ 469250 h 476528"/>
              <a:gd name="connsiteX46" fmla="*/ 589044 w 608752"/>
              <a:gd name="connsiteY46" fmla="*/ 476528 h 476528"/>
              <a:gd name="connsiteX47" fmla="*/ 19708 w 608752"/>
              <a:gd name="connsiteY47" fmla="*/ 476528 h 476528"/>
              <a:gd name="connsiteX48" fmla="*/ 4437 w 608752"/>
              <a:gd name="connsiteY48" fmla="*/ 469250 h 476528"/>
              <a:gd name="connsiteX49" fmla="*/ 398 w 608752"/>
              <a:gd name="connsiteY49" fmla="*/ 452924 h 476528"/>
              <a:gd name="connsiteX50" fmla="*/ 24634 w 608752"/>
              <a:gd name="connsiteY50" fmla="*/ 333625 h 476528"/>
              <a:gd name="connsiteX51" fmla="*/ 43943 w 608752"/>
              <a:gd name="connsiteY51" fmla="*/ 317889 h 476528"/>
              <a:gd name="connsiteX52" fmla="*/ 98719 w 608752"/>
              <a:gd name="connsiteY52" fmla="*/ 317889 h 476528"/>
              <a:gd name="connsiteX53" fmla="*/ 119605 w 608752"/>
              <a:gd name="connsiteY53" fmla="*/ 220916 h 476528"/>
              <a:gd name="connsiteX54" fmla="*/ 138816 w 608752"/>
              <a:gd name="connsiteY54" fmla="*/ 205377 h 476528"/>
              <a:gd name="connsiteX55" fmla="*/ 193592 w 608752"/>
              <a:gd name="connsiteY55" fmla="*/ 205377 h 476528"/>
              <a:gd name="connsiteX56" fmla="*/ 214478 w 608752"/>
              <a:gd name="connsiteY56" fmla="*/ 108403 h 476528"/>
              <a:gd name="connsiteX57" fmla="*/ 233788 w 608752"/>
              <a:gd name="connsiteY57" fmla="*/ 92864 h 476528"/>
              <a:gd name="connsiteX58" fmla="*/ 428712 w 608752"/>
              <a:gd name="connsiteY58" fmla="*/ 0 h 476528"/>
              <a:gd name="connsiteX59" fmla="*/ 441911 w 608752"/>
              <a:gd name="connsiteY59" fmla="*/ 13077 h 476528"/>
              <a:gd name="connsiteX60" fmla="*/ 441911 w 608752"/>
              <a:gd name="connsiteY60" fmla="*/ 45916 h 476528"/>
              <a:gd name="connsiteX61" fmla="*/ 474711 w 608752"/>
              <a:gd name="connsiteY61" fmla="*/ 45916 h 476528"/>
              <a:gd name="connsiteX62" fmla="*/ 487811 w 608752"/>
              <a:gd name="connsiteY62" fmla="*/ 58993 h 476528"/>
              <a:gd name="connsiteX63" fmla="*/ 474711 w 608752"/>
              <a:gd name="connsiteY63" fmla="*/ 72069 h 476528"/>
              <a:gd name="connsiteX64" fmla="*/ 441911 w 608752"/>
              <a:gd name="connsiteY64" fmla="*/ 72069 h 476528"/>
              <a:gd name="connsiteX65" fmla="*/ 441911 w 608752"/>
              <a:gd name="connsiteY65" fmla="*/ 104908 h 476528"/>
              <a:gd name="connsiteX66" fmla="*/ 428712 w 608752"/>
              <a:gd name="connsiteY66" fmla="*/ 117985 h 476528"/>
              <a:gd name="connsiteX67" fmla="*/ 415612 w 608752"/>
              <a:gd name="connsiteY67" fmla="*/ 104908 h 476528"/>
              <a:gd name="connsiteX68" fmla="*/ 415612 w 608752"/>
              <a:gd name="connsiteY68" fmla="*/ 72069 h 476528"/>
              <a:gd name="connsiteX69" fmla="*/ 382813 w 608752"/>
              <a:gd name="connsiteY69" fmla="*/ 72069 h 476528"/>
              <a:gd name="connsiteX70" fmla="*/ 369614 w 608752"/>
              <a:gd name="connsiteY70" fmla="*/ 58993 h 476528"/>
              <a:gd name="connsiteX71" fmla="*/ 382813 w 608752"/>
              <a:gd name="connsiteY71" fmla="*/ 45916 h 476528"/>
              <a:gd name="connsiteX72" fmla="*/ 415612 w 608752"/>
              <a:gd name="connsiteY72" fmla="*/ 45916 h 476528"/>
              <a:gd name="connsiteX73" fmla="*/ 415612 w 608752"/>
              <a:gd name="connsiteY73" fmla="*/ 13077 h 476528"/>
              <a:gd name="connsiteX74" fmla="*/ 428712 w 608752"/>
              <a:gd name="connsiteY74" fmla="*/ 0 h 476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8752" h="476528">
                <a:moveTo>
                  <a:pt x="434075" y="357426"/>
                </a:moveTo>
                <a:lnTo>
                  <a:pt x="416933" y="437188"/>
                </a:lnTo>
                <a:lnTo>
                  <a:pt x="564907" y="437188"/>
                </a:lnTo>
                <a:lnTo>
                  <a:pt x="548652" y="357426"/>
                </a:lnTo>
                <a:close/>
                <a:moveTo>
                  <a:pt x="391220" y="357426"/>
                </a:moveTo>
                <a:lnTo>
                  <a:pt x="399200" y="394504"/>
                </a:lnTo>
                <a:lnTo>
                  <a:pt x="407278" y="357426"/>
                </a:lnTo>
                <a:close/>
                <a:moveTo>
                  <a:pt x="244329" y="357426"/>
                </a:moveTo>
                <a:lnTo>
                  <a:pt x="227187" y="437188"/>
                </a:lnTo>
                <a:lnTo>
                  <a:pt x="381565" y="437188"/>
                </a:lnTo>
                <a:lnTo>
                  <a:pt x="364324" y="357426"/>
                </a:lnTo>
                <a:close/>
                <a:moveTo>
                  <a:pt x="201474" y="357426"/>
                </a:moveTo>
                <a:lnTo>
                  <a:pt x="209454" y="394504"/>
                </a:lnTo>
                <a:lnTo>
                  <a:pt x="217434" y="357426"/>
                </a:lnTo>
                <a:close/>
                <a:moveTo>
                  <a:pt x="60002" y="357426"/>
                </a:moveTo>
                <a:lnTo>
                  <a:pt x="43845" y="437188"/>
                </a:lnTo>
                <a:lnTo>
                  <a:pt x="191819" y="437188"/>
                </a:lnTo>
                <a:lnTo>
                  <a:pt x="174578" y="357426"/>
                </a:lnTo>
                <a:close/>
                <a:moveTo>
                  <a:pt x="339202" y="244913"/>
                </a:moveTo>
                <a:lnTo>
                  <a:pt x="320582" y="331265"/>
                </a:lnTo>
                <a:lnTo>
                  <a:pt x="472596" y="331265"/>
                </a:lnTo>
                <a:lnTo>
                  <a:pt x="453976" y="244913"/>
                </a:lnTo>
                <a:close/>
                <a:moveTo>
                  <a:pt x="296347" y="244913"/>
                </a:moveTo>
                <a:lnTo>
                  <a:pt x="304327" y="282090"/>
                </a:lnTo>
                <a:lnTo>
                  <a:pt x="312405" y="244913"/>
                </a:lnTo>
                <a:close/>
                <a:moveTo>
                  <a:pt x="154678" y="244913"/>
                </a:moveTo>
                <a:lnTo>
                  <a:pt x="136058" y="331265"/>
                </a:lnTo>
                <a:lnTo>
                  <a:pt x="288071" y="331265"/>
                </a:lnTo>
                <a:lnTo>
                  <a:pt x="269451" y="244913"/>
                </a:lnTo>
                <a:close/>
                <a:moveTo>
                  <a:pt x="249649" y="132499"/>
                </a:moveTo>
                <a:lnTo>
                  <a:pt x="231029" y="218752"/>
                </a:lnTo>
                <a:lnTo>
                  <a:pt x="280091" y="218752"/>
                </a:lnTo>
                <a:lnTo>
                  <a:pt x="328661" y="218752"/>
                </a:lnTo>
                <a:lnTo>
                  <a:pt x="377723" y="218752"/>
                </a:lnTo>
                <a:lnTo>
                  <a:pt x="359103" y="132499"/>
                </a:lnTo>
                <a:close/>
                <a:moveTo>
                  <a:pt x="233788" y="92864"/>
                </a:moveTo>
                <a:lnTo>
                  <a:pt x="374964" y="92864"/>
                </a:lnTo>
                <a:cubicBezTo>
                  <a:pt x="384225" y="92864"/>
                  <a:pt x="392303" y="99355"/>
                  <a:pt x="394274" y="108403"/>
                </a:cubicBezTo>
                <a:lnTo>
                  <a:pt x="415160" y="205377"/>
                </a:lnTo>
                <a:lnTo>
                  <a:pt x="469837" y="205377"/>
                </a:lnTo>
                <a:cubicBezTo>
                  <a:pt x="479098" y="205377"/>
                  <a:pt x="487176" y="211868"/>
                  <a:pt x="489147" y="220916"/>
                </a:cubicBezTo>
                <a:lnTo>
                  <a:pt x="510033" y="317889"/>
                </a:lnTo>
                <a:lnTo>
                  <a:pt x="564710" y="317889"/>
                </a:lnTo>
                <a:cubicBezTo>
                  <a:pt x="574069" y="317889"/>
                  <a:pt x="582148" y="324479"/>
                  <a:pt x="584020" y="333625"/>
                </a:cubicBezTo>
                <a:lnTo>
                  <a:pt x="608354" y="452924"/>
                </a:lnTo>
                <a:cubicBezTo>
                  <a:pt x="609536" y="458727"/>
                  <a:pt x="608058" y="464726"/>
                  <a:pt x="604315" y="469250"/>
                </a:cubicBezTo>
                <a:cubicBezTo>
                  <a:pt x="600571" y="473873"/>
                  <a:pt x="594955" y="476528"/>
                  <a:pt x="589044" y="476528"/>
                </a:cubicBezTo>
                <a:lnTo>
                  <a:pt x="19708" y="476528"/>
                </a:lnTo>
                <a:cubicBezTo>
                  <a:pt x="13797" y="476528"/>
                  <a:pt x="8181" y="473873"/>
                  <a:pt x="4437" y="469250"/>
                </a:cubicBezTo>
                <a:cubicBezTo>
                  <a:pt x="694" y="464726"/>
                  <a:pt x="-784" y="458727"/>
                  <a:pt x="398" y="452924"/>
                </a:cubicBezTo>
                <a:lnTo>
                  <a:pt x="24634" y="333625"/>
                </a:lnTo>
                <a:cubicBezTo>
                  <a:pt x="26506" y="324479"/>
                  <a:pt x="34584" y="317889"/>
                  <a:pt x="43943" y="317889"/>
                </a:cubicBezTo>
                <a:lnTo>
                  <a:pt x="98719" y="317889"/>
                </a:lnTo>
                <a:lnTo>
                  <a:pt x="119605" y="220916"/>
                </a:lnTo>
                <a:cubicBezTo>
                  <a:pt x="121576" y="211868"/>
                  <a:pt x="129556" y="205377"/>
                  <a:pt x="138816" y="205377"/>
                </a:cubicBezTo>
                <a:lnTo>
                  <a:pt x="193592" y="205377"/>
                </a:lnTo>
                <a:lnTo>
                  <a:pt x="214478" y="108403"/>
                </a:lnTo>
                <a:cubicBezTo>
                  <a:pt x="216449" y="99355"/>
                  <a:pt x="224429" y="92864"/>
                  <a:pt x="233788" y="92864"/>
                </a:cubicBezTo>
                <a:close/>
                <a:moveTo>
                  <a:pt x="428712" y="0"/>
                </a:moveTo>
                <a:cubicBezTo>
                  <a:pt x="436001" y="0"/>
                  <a:pt x="441911" y="5899"/>
                  <a:pt x="441911" y="13077"/>
                </a:cubicBezTo>
                <a:lnTo>
                  <a:pt x="441911" y="45916"/>
                </a:lnTo>
                <a:lnTo>
                  <a:pt x="474711" y="45916"/>
                </a:lnTo>
                <a:cubicBezTo>
                  <a:pt x="482000" y="45916"/>
                  <a:pt x="487811" y="51717"/>
                  <a:pt x="487811" y="58993"/>
                </a:cubicBezTo>
                <a:cubicBezTo>
                  <a:pt x="487811" y="66268"/>
                  <a:pt x="482000" y="72069"/>
                  <a:pt x="474711" y="72069"/>
                </a:cubicBezTo>
                <a:lnTo>
                  <a:pt x="441911" y="72069"/>
                </a:lnTo>
                <a:lnTo>
                  <a:pt x="441911" y="104908"/>
                </a:lnTo>
                <a:cubicBezTo>
                  <a:pt x="441911" y="112086"/>
                  <a:pt x="436001" y="117985"/>
                  <a:pt x="428712" y="117985"/>
                </a:cubicBezTo>
                <a:cubicBezTo>
                  <a:pt x="421522" y="117985"/>
                  <a:pt x="415612" y="112086"/>
                  <a:pt x="415612" y="104908"/>
                </a:cubicBezTo>
                <a:lnTo>
                  <a:pt x="415612" y="72069"/>
                </a:lnTo>
                <a:lnTo>
                  <a:pt x="382813" y="72069"/>
                </a:lnTo>
                <a:cubicBezTo>
                  <a:pt x="375524" y="72069"/>
                  <a:pt x="369614" y="66268"/>
                  <a:pt x="369614" y="58993"/>
                </a:cubicBezTo>
                <a:cubicBezTo>
                  <a:pt x="369614" y="51717"/>
                  <a:pt x="375524" y="45916"/>
                  <a:pt x="382813" y="45916"/>
                </a:cubicBezTo>
                <a:lnTo>
                  <a:pt x="415612" y="45916"/>
                </a:lnTo>
                <a:lnTo>
                  <a:pt x="415612" y="13077"/>
                </a:lnTo>
                <a:cubicBezTo>
                  <a:pt x="415612" y="5899"/>
                  <a:pt x="421522" y="0"/>
                  <a:pt x="42871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华文楷体" panose="02010600040101010101" pitchFamily="2" charset="-122"/>
              <a:ea typeface="华文楷体" panose="02010600040101010101" pitchFamily="2" charset="-122"/>
            </a:endParaRPr>
          </a:p>
        </p:txBody>
      </p:sp>
      <p:sp>
        <p:nvSpPr>
          <p:cNvPr id="27" name="money-bills-multiple-pieces_31955"/>
          <p:cNvSpPr/>
          <p:nvPr/>
        </p:nvSpPr>
        <p:spPr>
          <a:xfrm>
            <a:off x="5586237" y="5534751"/>
            <a:ext cx="609685" cy="391823"/>
          </a:xfrm>
          <a:custGeom>
            <a:avLst/>
            <a:gdLst>
              <a:gd name="T0" fmla="*/ 143 w 6403"/>
              <a:gd name="T1" fmla="*/ 1635 h 4121"/>
              <a:gd name="T2" fmla="*/ 0 w 6403"/>
              <a:gd name="T3" fmla="*/ 3978 h 4121"/>
              <a:gd name="T4" fmla="*/ 4610 w 6403"/>
              <a:gd name="T5" fmla="*/ 4121 h 4121"/>
              <a:gd name="T6" fmla="*/ 4753 w 6403"/>
              <a:gd name="T7" fmla="*/ 1778 h 4121"/>
              <a:gd name="T8" fmla="*/ 4466 w 6403"/>
              <a:gd name="T9" fmla="*/ 3382 h 4121"/>
              <a:gd name="T10" fmla="*/ 4002 w 6403"/>
              <a:gd name="T11" fmla="*/ 3692 h 4121"/>
              <a:gd name="T12" fmla="*/ 711 w 6403"/>
              <a:gd name="T13" fmla="*/ 3834 h 4121"/>
              <a:gd name="T14" fmla="*/ 407 w 6403"/>
              <a:gd name="T15" fmla="*/ 3356 h 4121"/>
              <a:gd name="T16" fmla="*/ 287 w 6403"/>
              <a:gd name="T17" fmla="*/ 2355 h 4121"/>
              <a:gd name="T18" fmla="*/ 743 w 6403"/>
              <a:gd name="T19" fmla="*/ 2042 h 4121"/>
              <a:gd name="T20" fmla="*/ 4024 w 6403"/>
              <a:gd name="T21" fmla="*/ 1922 h 4121"/>
              <a:gd name="T22" fmla="*/ 4337 w 6403"/>
              <a:gd name="T23" fmla="*/ 2378 h 4121"/>
              <a:gd name="T24" fmla="*/ 4466 w 6403"/>
              <a:gd name="T25" fmla="*/ 3382 h 4121"/>
              <a:gd name="T26" fmla="*/ 2001 w 6403"/>
              <a:gd name="T27" fmla="*/ 2379 h 4121"/>
              <a:gd name="T28" fmla="*/ 1962 w 6403"/>
              <a:gd name="T29" fmla="*/ 3377 h 4121"/>
              <a:gd name="T30" fmla="*/ 1686 w 6403"/>
              <a:gd name="T31" fmla="*/ 3692 h 4121"/>
              <a:gd name="T32" fmla="*/ 3067 w 6403"/>
              <a:gd name="T33" fmla="*/ 3377 h 4121"/>
              <a:gd name="T34" fmla="*/ 3022 w 6403"/>
              <a:gd name="T35" fmla="*/ 2894 h 4121"/>
              <a:gd name="T36" fmla="*/ 3067 w 6403"/>
              <a:gd name="T37" fmla="*/ 2379 h 4121"/>
              <a:gd name="T38" fmla="*/ 1686 w 6403"/>
              <a:gd name="T39" fmla="*/ 2064 h 4121"/>
              <a:gd name="T40" fmla="*/ 2153 w 6403"/>
              <a:gd name="T41" fmla="*/ 2705 h 4121"/>
              <a:gd name="T42" fmla="*/ 2628 w 6403"/>
              <a:gd name="T43" fmla="*/ 2705 h 4121"/>
              <a:gd name="T44" fmla="*/ 2732 w 6403"/>
              <a:gd name="T45" fmla="*/ 3208 h 4121"/>
              <a:gd name="T46" fmla="*/ 2275 w 6403"/>
              <a:gd name="T47" fmla="*/ 2912 h 4121"/>
              <a:gd name="T48" fmla="*/ 5550 w 6403"/>
              <a:gd name="T49" fmla="*/ 985 h 4121"/>
              <a:gd name="T50" fmla="*/ 5407 w 6403"/>
              <a:gd name="T51" fmla="*/ 3328 h 4121"/>
              <a:gd name="T52" fmla="*/ 4885 w 6403"/>
              <a:gd name="T53" fmla="*/ 2675 h 4121"/>
              <a:gd name="T54" fmla="*/ 5263 w 6403"/>
              <a:gd name="T55" fmla="*/ 2589 h 4121"/>
              <a:gd name="T56" fmla="*/ 5134 w 6403"/>
              <a:gd name="T57" fmla="*/ 1585 h 4121"/>
              <a:gd name="T58" fmla="*/ 4822 w 6403"/>
              <a:gd name="T59" fmla="*/ 1129 h 4121"/>
              <a:gd name="T60" fmla="*/ 1540 w 6403"/>
              <a:gd name="T61" fmla="*/ 1249 h 4121"/>
              <a:gd name="T62" fmla="*/ 797 w 6403"/>
              <a:gd name="T63" fmla="*/ 1507 h 4121"/>
              <a:gd name="T64" fmla="*/ 940 w 6403"/>
              <a:gd name="T65" fmla="*/ 842 h 4121"/>
              <a:gd name="T66" fmla="*/ 5550 w 6403"/>
              <a:gd name="T67" fmla="*/ 985 h 4121"/>
              <a:gd name="T68" fmla="*/ 3864 w 6403"/>
              <a:gd name="T69" fmla="*/ 1507 h 4121"/>
              <a:gd name="T70" fmla="*/ 2483 w 6403"/>
              <a:gd name="T71" fmla="*/ 1271 h 4121"/>
              <a:gd name="T72" fmla="*/ 6403 w 6403"/>
              <a:gd name="T73" fmla="*/ 144 h 4121"/>
              <a:gd name="T74" fmla="*/ 6260 w 6403"/>
              <a:gd name="T75" fmla="*/ 2487 h 4121"/>
              <a:gd name="T76" fmla="*/ 5738 w 6403"/>
              <a:gd name="T77" fmla="*/ 1833 h 4121"/>
              <a:gd name="T78" fmla="*/ 6117 w 6403"/>
              <a:gd name="T79" fmla="*/ 1748 h 4121"/>
              <a:gd name="T80" fmla="*/ 5988 w 6403"/>
              <a:gd name="T81" fmla="*/ 743 h 4121"/>
              <a:gd name="T82" fmla="*/ 5675 w 6403"/>
              <a:gd name="T83" fmla="*/ 287 h 4121"/>
              <a:gd name="T84" fmla="*/ 2393 w 6403"/>
              <a:gd name="T85" fmla="*/ 408 h 4121"/>
              <a:gd name="T86" fmla="*/ 1651 w 6403"/>
              <a:gd name="T87" fmla="*/ 665 h 4121"/>
              <a:gd name="T88" fmla="*/ 1794 w 6403"/>
              <a:gd name="T89" fmla="*/ 0 h 4121"/>
              <a:gd name="T90" fmla="*/ 6403 w 6403"/>
              <a:gd name="T91" fmla="*/ 144 h 4121"/>
              <a:gd name="T92" fmla="*/ 4718 w 6403"/>
              <a:gd name="T93" fmla="*/ 665 h 4121"/>
              <a:gd name="T94" fmla="*/ 3336 w 6403"/>
              <a:gd name="T95" fmla="*/ 430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403" h="4121">
                <a:moveTo>
                  <a:pt x="4610" y="1635"/>
                </a:moveTo>
                <a:lnTo>
                  <a:pt x="143" y="1635"/>
                </a:lnTo>
                <a:cubicBezTo>
                  <a:pt x="64" y="1635"/>
                  <a:pt x="0" y="1699"/>
                  <a:pt x="0" y="1778"/>
                </a:cubicBezTo>
                <a:lnTo>
                  <a:pt x="0" y="3978"/>
                </a:lnTo>
                <a:cubicBezTo>
                  <a:pt x="0" y="4057"/>
                  <a:pt x="64" y="4121"/>
                  <a:pt x="143" y="4121"/>
                </a:cubicBezTo>
                <a:lnTo>
                  <a:pt x="4610" y="4121"/>
                </a:lnTo>
                <a:cubicBezTo>
                  <a:pt x="4689" y="4121"/>
                  <a:pt x="4753" y="4057"/>
                  <a:pt x="4753" y="3978"/>
                </a:cubicBezTo>
                <a:lnTo>
                  <a:pt x="4753" y="1778"/>
                </a:lnTo>
                <a:cubicBezTo>
                  <a:pt x="4753" y="1699"/>
                  <a:pt x="4689" y="1635"/>
                  <a:pt x="4610" y="1635"/>
                </a:cubicBezTo>
                <a:close/>
                <a:moveTo>
                  <a:pt x="4466" y="3382"/>
                </a:moveTo>
                <a:cubicBezTo>
                  <a:pt x="4426" y="3366"/>
                  <a:pt x="4383" y="3356"/>
                  <a:pt x="4337" y="3356"/>
                </a:cubicBezTo>
                <a:cubicBezTo>
                  <a:pt x="4152" y="3356"/>
                  <a:pt x="4002" y="3507"/>
                  <a:pt x="4002" y="3692"/>
                </a:cubicBezTo>
                <a:cubicBezTo>
                  <a:pt x="4002" y="3743"/>
                  <a:pt x="4013" y="3791"/>
                  <a:pt x="4034" y="3834"/>
                </a:cubicBezTo>
                <a:lnTo>
                  <a:pt x="711" y="3834"/>
                </a:lnTo>
                <a:cubicBezTo>
                  <a:pt x="731" y="3791"/>
                  <a:pt x="743" y="3743"/>
                  <a:pt x="743" y="3692"/>
                </a:cubicBezTo>
                <a:cubicBezTo>
                  <a:pt x="743" y="3507"/>
                  <a:pt x="593" y="3356"/>
                  <a:pt x="407" y="3356"/>
                </a:cubicBezTo>
                <a:cubicBezTo>
                  <a:pt x="365" y="3356"/>
                  <a:pt x="324" y="3365"/>
                  <a:pt x="287" y="3379"/>
                </a:cubicBezTo>
                <a:lnTo>
                  <a:pt x="287" y="2355"/>
                </a:lnTo>
                <a:cubicBezTo>
                  <a:pt x="324" y="2369"/>
                  <a:pt x="365" y="2378"/>
                  <a:pt x="407" y="2378"/>
                </a:cubicBezTo>
                <a:cubicBezTo>
                  <a:pt x="593" y="2378"/>
                  <a:pt x="743" y="2227"/>
                  <a:pt x="743" y="2042"/>
                </a:cubicBezTo>
                <a:cubicBezTo>
                  <a:pt x="743" y="2000"/>
                  <a:pt x="735" y="1959"/>
                  <a:pt x="720" y="1922"/>
                </a:cubicBezTo>
                <a:lnTo>
                  <a:pt x="4024" y="1922"/>
                </a:lnTo>
                <a:cubicBezTo>
                  <a:pt x="4010" y="1959"/>
                  <a:pt x="4002" y="2000"/>
                  <a:pt x="4002" y="2042"/>
                </a:cubicBezTo>
                <a:cubicBezTo>
                  <a:pt x="4002" y="2227"/>
                  <a:pt x="4152" y="2378"/>
                  <a:pt x="4337" y="2378"/>
                </a:cubicBezTo>
                <a:cubicBezTo>
                  <a:pt x="4383" y="2378"/>
                  <a:pt x="4426" y="2368"/>
                  <a:pt x="4466" y="2352"/>
                </a:cubicBezTo>
                <a:lnTo>
                  <a:pt x="4466" y="3382"/>
                </a:lnTo>
                <a:close/>
                <a:moveTo>
                  <a:pt x="1686" y="2379"/>
                </a:moveTo>
                <a:lnTo>
                  <a:pt x="2001" y="2379"/>
                </a:lnTo>
                <a:cubicBezTo>
                  <a:pt x="1844" y="2496"/>
                  <a:pt x="1741" y="2683"/>
                  <a:pt x="1741" y="2894"/>
                </a:cubicBezTo>
                <a:cubicBezTo>
                  <a:pt x="1741" y="3087"/>
                  <a:pt x="1827" y="3259"/>
                  <a:pt x="1962" y="3377"/>
                </a:cubicBezTo>
                <a:lnTo>
                  <a:pt x="1686" y="3377"/>
                </a:lnTo>
                <a:lnTo>
                  <a:pt x="1686" y="3692"/>
                </a:lnTo>
                <a:lnTo>
                  <a:pt x="3067" y="3692"/>
                </a:lnTo>
                <a:lnTo>
                  <a:pt x="3067" y="3377"/>
                </a:lnTo>
                <a:lnTo>
                  <a:pt x="2802" y="3377"/>
                </a:lnTo>
                <a:cubicBezTo>
                  <a:pt x="2937" y="3259"/>
                  <a:pt x="3022" y="3087"/>
                  <a:pt x="3022" y="2894"/>
                </a:cubicBezTo>
                <a:cubicBezTo>
                  <a:pt x="3022" y="2683"/>
                  <a:pt x="2920" y="2496"/>
                  <a:pt x="2762" y="2379"/>
                </a:cubicBezTo>
                <a:lnTo>
                  <a:pt x="3067" y="2379"/>
                </a:lnTo>
                <a:lnTo>
                  <a:pt x="3067" y="2064"/>
                </a:lnTo>
                <a:lnTo>
                  <a:pt x="1686" y="2064"/>
                </a:lnTo>
                <a:lnTo>
                  <a:pt x="1686" y="2379"/>
                </a:lnTo>
                <a:close/>
                <a:moveTo>
                  <a:pt x="2153" y="2705"/>
                </a:moveTo>
                <a:cubicBezTo>
                  <a:pt x="2153" y="2574"/>
                  <a:pt x="2259" y="2468"/>
                  <a:pt x="2390" y="2468"/>
                </a:cubicBezTo>
                <a:cubicBezTo>
                  <a:pt x="2522" y="2468"/>
                  <a:pt x="2628" y="2574"/>
                  <a:pt x="2628" y="2705"/>
                </a:cubicBezTo>
                <a:cubicBezTo>
                  <a:pt x="2628" y="2788"/>
                  <a:pt x="2585" y="2862"/>
                  <a:pt x="2519" y="2904"/>
                </a:cubicBezTo>
                <a:cubicBezTo>
                  <a:pt x="2643" y="2950"/>
                  <a:pt x="2732" y="3068"/>
                  <a:pt x="2732" y="3208"/>
                </a:cubicBezTo>
                <a:lnTo>
                  <a:pt x="2083" y="3208"/>
                </a:lnTo>
                <a:cubicBezTo>
                  <a:pt x="2083" y="3076"/>
                  <a:pt x="2162" y="2963"/>
                  <a:pt x="2275" y="2912"/>
                </a:cubicBezTo>
                <a:cubicBezTo>
                  <a:pt x="2202" y="2872"/>
                  <a:pt x="2153" y="2794"/>
                  <a:pt x="2153" y="2705"/>
                </a:cubicBezTo>
                <a:close/>
                <a:moveTo>
                  <a:pt x="5550" y="985"/>
                </a:moveTo>
                <a:lnTo>
                  <a:pt x="5550" y="3185"/>
                </a:lnTo>
                <a:cubicBezTo>
                  <a:pt x="5550" y="3264"/>
                  <a:pt x="5486" y="3328"/>
                  <a:pt x="5407" y="3328"/>
                </a:cubicBezTo>
                <a:lnTo>
                  <a:pt x="4885" y="3328"/>
                </a:lnTo>
                <a:lnTo>
                  <a:pt x="4885" y="2675"/>
                </a:lnTo>
                <a:cubicBezTo>
                  <a:pt x="4946" y="2607"/>
                  <a:pt x="5035" y="2563"/>
                  <a:pt x="5134" y="2563"/>
                </a:cubicBezTo>
                <a:cubicBezTo>
                  <a:pt x="5180" y="2563"/>
                  <a:pt x="5224" y="2573"/>
                  <a:pt x="5263" y="2589"/>
                </a:cubicBezTo>
                <a:lnTo>
                  <a:pt x="5263" y="1559"/>
                </a:lnTo>
                <a:cubicBezTo>
                  <a:pt x="5224" y="1575"/>
                  <a:pt x="5180" y="1585"/>
                  <a:pt x="5134" y="1585"/>
                </a:cubicBezTo>
                <a:cubicBezTo>
                  <a:pt x="4949" y="1585"/>
                  <a:pt x="4799" y="1434"/>
                  <a:pt x="4799" y="1249"/>
                </a:cubicBezTo>
                <a:cubicBezTo>
                  <a:pt x="4799" y="1207"/>
                  <a:pt x="4807" y="1166"/>
                  <a:pt x="4822" y="1129"/>
                </a:cubicBezTo>
                <a:lnTo>
                  <a:pt x="1517" y="1129"/>
                </a:lnTo>
                <a:cubicBezTo>
                  <a:pt x="1532" y="1166"/>
                  <a:pt x="1540" y="1207"/>
                  <a:pt x="1540" y="1249"/>
                </a:cubicBezTo>
                <a:cubicBezTo>
                  <a:pt x="1540" y="1353"/>
                  <a:pt x="1493" y="1445"/>
                  <a:pt x="1419" y="1507"/>
                </a:cubicBezTo>
                <a:lnTo>
                  <a:pt x="797" y="1507"/>
                </a:lnTo>
                <a:lnTo>
                  <a:pt x="797" y="985"/>
                </a:lnTo>
                <a:cubicBezTo>
                  <a:pt x="797" y="906"/>
                  <a:pt x="861" y="842"/>
                  <a:pt x="940" y="842"/>
                </a:cubicBezTo>
                <a:lnTo>
                  <a:pt x="5407" y="842"/>
                </a:lnTo>
                <a:cubicBezTo>
                  <a:pt x="5486" y="842"/>
                  <a:pt x="5550" y="906"/>
                  <a:pt x="5550" y="985"/>
                </a:cubicBezTo>
                <a:close/>
                <a:moveTo>
                  <a:pt x="3864" y="1271"/>
                </a:moveTo>
                <a:lnTo>
                  <a:pt x="3864" y="1507"/>
                </a:lnTo>
                <a:lnTo>
                  <a:pt x="2483" y="1507"/>
                </a:lnTo>
                <a:lnTo>
                  <a:pt x="2483" y="1271"/>
                </a:lnTo>
                <a:lnTo>
                  <a:pt x="3864" y="1271"/>
                </a:lnTo>
                <a:close/>
                <a:moveTo>
                  <a:pt x="6403" y="144"/>
                </a:moveTo>
                <a:lnTo>
                  <a:pt x="6403" y="2343"/>
                </a:lnTo>
                <a:cubicBezTo>
                  <a:pt x="6403" y="2423"/>
                  <a:pt x="6339" y="2487"/>
                  <a:pt x="6260" y="2487"/>
                </a:cubicBezTo>
                <a:lnTo>
                  <a:pt x="5738" y="2487"/>
                </a:lnTo>
                <a:lnTo>
                  <a:pt x="5738" y="1833"/>
                </a:lnTo>
                <a:cubicBezTo>
                  <a:pt x="5800" y="1765"/>
                  <a:pt x="5889" y="1722"/>
                  <a:pt x="5988" y="1722"/>
                </a:cubicBezTo>
                <a:cubicBezTo>
                  <a:pt x="6033" y="1722"/>
                  <a:pt x="6077" y="1731"/>
                  <a:pt x="6117" y="1748"/>
                </a:cubicBezTo>
                <a:lnTo>
                  <a:pt x="6117" y="717"/>
                </a:lnTo>
                <a:cubicBezTo>
                  <a:pt x="6077" y="734"/>
                  <a:pt x="6034" y="743"/>
                  <a:pt x="5988" y="743"/>
                </a:cubicBezTo>
                <a:cubicBezTo>
                  <a:pt x="5802" y="743"/>
                  <a:pt x="5652" y="593"/>
                  <a:pt x="5652" y="408"/>
                </a:cubicBezTo>
                <a:cubicBezTo>
                  <a:pt x="5652" y="365"/>
                  <a:pt x="5660" y="325"/>
                  <a:pt x="5675" y="287"/>
                </a:cubicBezTo>
                <a:lnTo>
                  <a:pt x="2371" y="287"/>
                </a:lnTo>
                <a:cubicBezTo>
                  <a:pt x="2385" y="325"/>
                  <a:pt x="2393" y="365"/>
                  <a:pt x="2393" y="408"/>
                </a:cubicBezTo>
                <a:cubicBezTo>
                  <a:pt x="2393" y="511"/>
                  <a:pt x="2346" y="604"/>
                  <a:pt x="2272" y="665"/>
                </a:cubicBezTo>
                <a:lnTo>
                  <a:pt x="1651" y="665"/>
                </a:lnTo>
                <a:lnTo>
                  <a:pt x="1651" y="144"/>
                </a:lnTo>
                <a:cubicBezTo>
                  <a:pt x="1651" y="65"/>
                  <a:pt x="1715" y="0"/>
                  <a:pt x="1794" y="0"/>
                </a:cubicBezTo>
                <a:lnTo>
                  <a:pt x="6260" y="0"/>
                </a:lnTo>
                <a:cubicBezTo>
                  <a:pt x="6339" y="0"/>
                  <a:pt x="6403" y="65"/>
                  <a:pt x="6403" y="144"/>
                </a:cubicBezTo>
                <a:close/>
                <a:moveTo>
                  <a:pt x="4718" y="430"/>
                </a:moveTo>
                <a:lnTo>
                  <a:pt x="4718" y="665"/>
                </a:lnTo>
                <a:lnTo>
                  <a:pt x="3336" y="665"/>
                </a:lnTo>
                <a:lnTo>
                  <a:pt x="3336" y="430"/>
                </a:lnTo>
                <a:lnTo>
                  <a:pt x="4718" y="43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华文楷体" panose="02010600040101010101" pitchFamily="2" charset="-122"/>
              <a:ea typeface="华文楷体" panose="02010600040101010101" pitchFamily="2" charset="-122"/>
            </a:endParaRPr>
          </a:p>
        </p:txBody>
      </p:sp>
      <p:sp>
        <p:nvSpPr>
          <p:cNvPr id="28" name="箭头: 左右 27"/>
          <p:cNvSpPr/>
          <p:nvPr/>
        </p:nvSpPr>
        <p:spPr>
          <a:xfrm>
            <a:off x="3286938" y="5687163"/>
            <a:ext cx="864000" cy="159616"/>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29" name="箭头: 左右 28"/>
          <p:cNvSpPr/>
          <p:nvPr/>
        </p:nvSpPr>
        <p:spPr>
          <a:xfrm>
            <a:off x="4532664" y="5670234"/>
            <a:ext cx="864000" cy="152400"/>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30" name="文本框 29"/>
          <p:cNvSpPr txBox="1"/>
          <p:nvPr/>
        </p:nvSpPr>
        <p:spPr>
          <a:xfrm>
            <a:off x="2576761" y="5947139"/>
            <a:ext cx="492443" cy="276999"/>
          </a:xfrm>
          <a:prstGeom prst="rect">
            <a:avLst/>
          </a:prstGeom>
          <a:noFill/>
        </p:spPr>
        <p:txBody>
          <a:bodyPr wrap="none" rtlCol="0">
            <a:spAutoFit/>
          </a:bodyPr>
          <a:lstStyle/>
          <a:p>
            <a:pPr algn="ctr"/>
            <a:r>
              <a:rPr lang="zh-CN" altLang="en-US" sz="1200" dirty="0">
                <a:latin typeface="华文楷体" panose="02010600040101010101" pitchFamily="2" charset="-122"/>
                <a:ea typeface="华文楷体" panose="02010600040101010101" pitchFamily="2" charset="-122"/>
                <a:cs typeface="+mn-ea"/>
                <a:sym typeface="Arial" panose="020B0604020202020204" pitchFamily="34" charset="0"/>
              </a:rPr>
              <a:t>黄金</a:t>
            </a:r>
            <a:endParaRPr lang="zh-CN" altLang="en-US" sz="1200" dirty="0">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31" name="文本框 30"/>
          <p:cNvSpPr txBox="1"/>
          <p:nvPr/>
        </p:nvSpPr>
        <p:spPr>
          <a:xfrm>
            <a:off x="4078760" y="5983494"/>
            <a:ext cx="492443" cy="276999"/>
          </a:xfrm>
          <a:prstGeom prst="rect">
            <a:avLst/>
          </a:prstGeom>
          <a:noFill/>
        </p:spPr>
        <p:txBody>
          <a:bodyPr wrap="none" rtlCol="0">
            <a:spAutoFit/>
          </a:bodyPr>
          <a:lstStyle/>
          <a:p>
            <a:pPr algn="ctr"/>
            <a:r>
              <a:rPr lang="zh-CN" altLang="en-US" sz="1200" dirty="0">
                <a:latin typeface="华文楷体" panose="02010600040101010101" pitchFamily="2" charset="-122"/>
                <a:ea typeface="华文楷体" panose="02010600040101010101" pitchFamily="2" charset="-122"/>
                <a:cs typeface="+mn-ea"/>
                <a:sym typeface="Arial" panose="020B0604020202020204" pitchFamily="34" charset="0"/>
              </a:rPr>
              <a:t>美元</a:t>
            </a:r>
            <a:endParaRPr lang="zh-CN" altLang="en-US" sz="1200" dirty="0">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32" name="文本框 31"/>
          <p:cNvSpPr txBox="1"/>
          <p:nvPr/>
        </p:nvSpPr>
        <p:spPr>
          <a:xfrm>
            <a:off x="5340803" y="5979900"/>
            <a:ext cx="954107" cy="276999"/>
          </a:xfrm>
          <a:prstGeom prst="rect">
            <a:avLst/>
          </a:prstGeom>
          <a:noFill/>
        </p:spPr>
        <p:txBody>
          <a:bodyPr wrap="none" rtlCol="0">
            <a:spAutoFit/>
          </a:bodyPr>
          <a:lstStyle/>
          <a:p>
            <a:pPr algn="ctr"/>
            <a:r>
              <a:rPr lang="zh-CN" altLang="en-US" sz="1200" dirty="0">
                <a:latin typeface="华文楷体" panose="02010600040101010101" pitchFamily="2" charset="-122"/>
                <a:ea typeface="华文楷体" panose="02010600040101010101" pitchFamily="2" charset="-122"/>
                <a:cs typeface="+mn-ea"/>
                <a:sym typeface="Arial" panose="020B0604020202020204" pitchFamily="34" charset="0"/>
              </a:rPr>
              <a:t>成员国货币</a:t>
            </a:r>
            <a:endParaRPr lang="zh-CN" altLang="en-US" sz="1200" dirty="0">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33" name="矩形 32"/>
          <p:cNvSpPr/>
          <p:nvPr/>
        </p:nvSpPr>
        <p:spPr>
          <a:xfrm>
            <a:off x="7411737" y="4014042"/>
            <a:ext cx="4466530" cy="2289476"/>
          </a:xfrm>
          <a:prstGeom prst="rect">
            <a:avLst/>
          </a:prstGeom>
          <a:noFill/>
          <a:ln w="1905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34" name="文本框 33"/>
          <p:cNvSpPr txBox="1"/>
          <p:nvPr/>
        </p:nvSpPr>
        <p:spPr>
          <a:xfrm>
            <a:off x="7504620" y="4206452"/>
            <a:ext cx="4378458" cy="2092881"/>
          </a:xfrm>
          <a:prstGeom prst="rect">
            <a:avLst/>
          </a:prstGeom>
          <a:noFill/>
        </p:spPr>
        <p:txBody>
          <a:bodyPr wrap="square" rtlCol="0">
            <a:spAutoFit/>
          </a:bodyPr>
          <a:lstStyle/>
          <a:p>
            <a:pPr marL="171450" indent="-171450" algn="l">
              <a:spcAft>
                <a:spcPts val="600"/>
              </a:spcAft>
              <a:buClr>
                <a:srgbClr val="9A0001"/>
              </a:buClr>
              <a:buFont typeface="Arial" panose="020B0604020202020204" pitchFamily="34" charset="0"/>
              <a:buChar char="•"/>
            </a:pPr>
            <a:r>
              <a:rPr lang="zh-CN" altLang="en-US" sz="1200" dirty="0">
                <a:latin typeface="华文楷体" panose="02010600040101010101" pitchFamily="2" charset="-122"/>
                <a:ea typeface="华文楷体" panose="02010600040101010101" pitchFamily="2" charset="-122"/>
                <a:cs typeface="+mn-ea"/>
                <a:sym typeface="Arial" panose="020B0604020202020204" pitchFamily="34" charset="0"/>
              </a:rPr>
              <a:t>为世界货币关系提供了统一的标准和基础，一定程度上稳定了世界经济秩序，为世界经济的恢复和发展创造了条件</a:t>
            </a:r>
            <a:endParaRPr lang="zh-CN" altLang="en-US" sz="1200" dirty="0">
              <a:latin typeface="华文楷体" panose="02010600040101010101" pitchFamily="2" charset="-122"/>
              <a:ea typeface="华文楷体" panose="02010600040101010101" pitchFamily="2" charset="-122"/>
              <a:cs typeface="+mn-ea"/>
              <a:sym typeface="Arial" panose="020B0604020202020204" pitchFamily="34" charset="0"/>
            </a:endParaRPr>
          </a:p>
          <a:p>
            <a:pPr marL="171450" indent="-171450" algn="l">
              <a:spcAft>
                <a:spcPts val="600"/>
              </a:spcAft>
              <a:buClr>
                <a:srgbClr val="9A0001"/>
              </a:buClr>
              <a:buFont typeface="Arial" panose="020B0604020202020204" pitchFamily="34" charset="0"/>
              <a:buChar char="•"/>
            </a:pPr>
            <a:r>
              <a:rPr lang="zh-CN" altLang="en-US" sz="1200" dirty="0">
                <a:latin typeface="华文楷体" panose="02010600040101010101" pitchFamily="2" charset="-122"/>
                <a:ea typeface="华文楷体" panose="02010600040101010101" pitchFamily="2" charset="-122"/>
                <a:cs typeface="+mn-ea"/>
                <a:sym typeface="Arial" panose="020B0604020202020204" pitchFamily="34" charset="0"/>
              </a:rPr>
              <a:t>将美元与黄金挂钩、各国货币与美元挂钩，建立了以美元为基础的固定汇率制度，加强了美国在国际金融领域的特权和支配地位，这为美国提供了巨大的经济和政治优势。同时也导致了美国的贸易逆差和支出过度，加剧了国际金融体系的不稳定性</a:t>
            </a:r>
            <a:endParaRPr lang="zh-CN" altLang="en-US" sz="1200" dirty="0">
              <a:latin typeface="华文楷体" panose="02010600040101010101" pitchFamily="2" charset="-122"/>
              <a:ea typeface="华文楷体" panose="02010600040101010101" pitchFamily="2" charset="-122"/>
              <a:cs typeface="+mn-ea"/>
              <a:sym typeface="Arial" panose="020B0604020202020204" pitchFamily="34" charset="0"/>
            </a:endParaRPr>
          </a:p>
          <a:p>
            <a:pPr marL="171450" indent="-171450" algn="l">
              <a:spcAft>
                <a:spcPts val="600"/>
              </a:spcAft>
              <a:buClr>
                <a:srgbClr val="9A0001"/>
              </a:buClr>
              <a:buFont typeface="Arial" panose="020B0604020202020204" pitchFamily="34" charset="0"/>
              <a:buChar char="•"/>
            </a:pPr>
            <a:r>
              <a:rPr lang="zh-CN" altLang="en-US" sz="1200" dirty="0">
                <a:latin typeface="华文楷体" panose="02010600040101010101" pitchFamily="2" charset="-122"/>
                <a:ea typeface="华文楷体" panose="02010600040101010101" pitchFamily="2" charset="-122"/>
                <a:cs typeface="+mn-ea"/>
                <a:sym typeface="Arial" panose="020B0604020202020204" pitchFamily="34" charset="0"/>
              </a:rPr>
              <a:t>一定程度上使发展中国家处于劣势。因为较强的经济体可以通过操纵汇率和资本流动来获取优势，而较弱的经济体则更容易受到国际金融风险和波动的影响</a:t>
            </a:r>
            <a:endParaRPr lang="zh-CN" altLang="en-US" sz="1200" dirty="0">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35" name="矩形 34"/>
          <p:cNvSpPr/>
          <p:nvPr/>
        </p:nvSpPr>
        <p:spPr>
          <a:xfrm>
            <a:off x="7675866" y="3875544"/>
            <a:ext cx="3938272" cy="3614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华文楷体" panose="02010600040101010101" pitchFamily="2" charset="-122"/>
                <a:ea typeface="华文楷体" panose="02010600040101010101" pitchFamily="2" charset="-122"/>
              </a:rPr>
              <a:t>评价及意义</a:t>
            </a:r>
            <a:endParaRPr lang="zh-CN" altLang="en-US" sz="1400" b="1" dirty="0">
              <a:latin typeface="华文楷体" panose="02010600040101010101" pitchFamily="2" charset="-122"/>
              <a:ea typeface="华文楷体" panose="02010600040101010101" pitchFamily="2" charset="-122"/>
            </a:endParaRPr>
          </a:p>
        </p:txBody>
      </p:sp>
      <p:sp>
        <p:nvSpPr>
          <p:cNvPr id="37" name="矩形 36"/>
          <p:cNvSpPr/>
          <p:nvPr/>
        </p:nvSpPr>
        <p:spPr>
          <a:xfrm>
            <a:off x="7411737" y="2339232"/>
            <a:ext cx="4466530" cy="1357820"/>
          </a:xfrm>
          <a:prstGeom prst="rect">
            <a:avLst/>
          </a:prstGeom>
          <a:noFill/>
          <a:ln w="1905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38" name="矩形 37"/>
          <p:cNvSpPr/>
          <p:nvPr/>
        </p:nvSpPr>
        <p:spPr>
          <a:xfrm>
            <a:off x="7675866" y="2285968"/>
            <a:ext cx="3938272" cy="3614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华文楷体" panose="02010600040101010101" pitchFamily="2" charset="-122"/>
                <a:ea typeface="华文楷体" panose="02010600040101010101" pitchFamily="2" charset="-122"/>
              </a:rPr>
              <a:t>瓦解</a:t>
            </a:r>
            <a:endParaRPr lang="zh-CN" altLang="en-US" sz="1400" b="1" dirty="0">
              <a:latin typeface="华文楷体" panose="02010600040101010101" pitchFamily="2" charset="-122"/>
              <a:ea typeface="华文楷体" panose="02010600040101010101" pitchFamily="2" charset="-122"/>
            </a:endParaRPr>
          </a:p>
        </p:txBody>
      </p:sp>
      <p:sp>
        <p:nvSpPr>
          <p:cNvPr id="39" name="箭头: 右 38"/>
          <p:cNvSpPr/>
          <p:nvPr/>
        </p:nvSpPr>
        <p:spPr>
          <a:xfrm>
            <a:off x="7139248" y="2981871"/>
            <a:ext cx="445726" cy="460804"/>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40" name="文本框 39"/>
          <p:cNvSpPr txBox="1"/>
          <p:nvPr/>
        </p:nvSpPr>
        <p:spPr>
          <a:xfrm>
            <a:off x="7499809" y="2655804"/>
            <a:ext cx="4378458" cy="1092607"/>
          </a:xfrm>
          <a:prstGeom prst="rect">
            <a:avLst/>
          </a:prstGeom>
          <a:noFill/>
        </p:spPr>
        <p:txBody>
          <a:bodyPr wrap="square" rtlCol="0">
            <a:spAutoFit/>
          </a:bodyPr>
          <a:lstStyle/>
          <a:p>
            <a:pPr marL="171450" indent="-171450" algn="l">
              <a:spcAft>
                <a:spcPts val="600"/>
              </a:spcAft>
              <a:buClr>
                <a:srgbClr val="9A0001"/>
              </a:buClr>
              <a:buFont typeface="Arial" panose="020B0604020202020204" pitchFamily="34" charset="0"/>
              <a:buChar char="•"/>
            </a:pPr>
            <a:r>
              <a:rPr lang="zh-CN" altLang="en-US" sz="1200" dirty="0">
                <a:latin typeface="华文楷体" panose="02010600040101010101" pitchFamily="2" charset="-122"/>
                <a:ea typeface="华文楷体" panose="02010600040101010101" pitchFamily="2" charset="-122"/>
                <a:cs typeface="+mn-ea"/>
                <a:sym typeface="Arial" panose="020B0604020202020204" pitchFamily="34" charset="0"/>
              </a:rPr>
              <a:t>直接原因：</a:t>
            </a:r>
            <a:r>
              <a:rPr lang="en-US" altLang="zh-CN" sz="1200" dirty="0">
                <a:latin typeface="华文楷体" panose="02010600040101010101" pitchFamily="2" charset="-122"/>
                <a:ea typeface="华文楷体" panose="02010600040101010101" pitchFamily="2" charset="-122"/>
                <a:cs typeface="+mn-ea"/>
                <a:sym typeface="Arial" panose="020B0604020202020204" pitchFamily="34" charset="0"/>
              </a:rPr>
              <a:t>1973</a:t>
            </a:r>
            <a:r>
              <a:rPr lang="zh-CN" altLang="en-US" sz="1200" dirty="0">
                <a:latin typeface="华文楷体" panose="02010600040101010101" pitchFamily="2" charset="-122"/>
                <a:ea typeface="华文楷体" panose="02010600040101010101" pitchFamily="2" charset="-122"/>
                <a:cs typeface="+mn-ea"/>
                <a:sym typeface="Arial" panose="020B0604020202020204" pitchFamily="34" charset="0"/>
              </a:rPr>
              <a:t>年世界经济危机爆发，资本主义经济陷入滞胀，美国霸主地位动摇，单一的货币制度越来越难以满足经济发展的需要，布雷顿森林体系瓦解</a:t>
            </a:r>
            <a:endParaRPr lang="en-US" altLang="zh-CN" sz="1200" dirty="0">
              <a:latin typeface="华文楷体" panose="02010600040101010101" pitchFamily="2" charset="-122"/>
              <a:ea typeface="华文楷体" panose="02010600040101010101" pitchFamily="2" charset="-122"/>
              <a:cs typeface="+mn-ea"/>
              <a:sym typeface="Arial" panose="020B0604020202020204" pitchFamily="34" charset="0"/>
            </a:endParaRPr>
          </a:p>
          <a:p>
            <a:pPr marL="171450" indent="-171450" algn="l">
              <a:spcAft>
                <a:spcPts val="600"/>
              </a:spcAft>
              <a:buClr>
                <a:srgbClr val="9A0001"/>
              </a:buClr>
              <a:buFont typeface="Arial" panose="020B0604020202020204" pitchFamily="34" charset="0"/>
              <a:buChar char="•"/>
            </a:pPr>
            <a:r>
              <a:rPr lang="zh-CN" altLang="en-US" sz="1200" dirty="0">
                <a:latin typeface="华文楷体" panose="02010600040101010101" pitchFamily="2" charset="-122"/>
                <a:ea typeface="华文楷体" panose="02010600040101010101" pitchFamily="2" charset="-122"/>
                <a:cs typeface="+mn-ea"/>
                <a:sym typeface="Arial" panose="020B0604020202020204" pitchFamily="34" charset="0"/>
              </a:rPr>
              <a:t>根本原因：将庞大的国际货币体系建立在某一个国家的经济之上，具有不可克服的内在缺陷，即所谓的“特里芬悖论”</a:t>
            </a:r>
            <a:endParaRPr lang="zh-CN" altLang="en-US" sz="1200" dirty="0">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41" name="文本框 40"/>
          <p:cNvSpPr txBox="1"/>
          <p:nvPr/>
        </p:nvSpPr>
        <p:spPr>
          <a:xfrm>
            <a:off x="3261266" y="5487444"/>
            <a:ext cx="906017" cy="230832"/>
          </a:xfrm>
          <a:prstGeom prst="rect">
            <a:avLst/>
          </a:prstGeom>
          <a:noFill/>
        </p:spPr>
        <p:txBody>
          <a:bodyPr wrap="none" rtlCol="0">
            <a:spAutoFit/>
          </a:bodyPr>
          <a:lstStyle/>
          <a:p>
            <a:pPr algn="ctr"/>
            <a:r>
              <a:rPr lang="en-US" altLang="zh-CN" sz="900" dirty="0">
                <a:latin typeface="华文楷体" panose="02010600040101010101" pitchFamily="2" charset="-122"/>
                <a:ea typeface="华文楷体" panose="02010600040101010101" pitchFamily="2" charset="-122"/>
                <a:cs typeface="+mn-ea"/>
                <a:sym typeface="Arial" panose="020B0604020202020204" pitchFamily="34" charset="0"/>
              </a:rPr>
              <a:t>1</a:t>
            </a:r>
            <a:r>
              <a:rPr lang="zh-CN" altLang="en-US" sz="900" dirty="0">
                <a:latin typeface="华文楷体" panose="02010600040101010101" pitchFamily="2" charset="-122"/>
                <a:ea typeface="华文楷体" panose="02010600040101010101" pitchFamily="2" charset="-122"/>
                <a:cs typeface="+mn-ea"/>
                <a:sym typeface="Arial" panose="020B0604020202020204" pitchFamily="34" charset="0"/>
              </a:rPr>
              <a:t>盎司</a:t>
            </a:r>
            <a:r>
              <a:rPr lang="en-US" altLang="zh-CN" sz="900" dirty="0">
                <a:latin typeface="华文楷体" panose="02010600040101010101" pitchFamily="2" charset="-122"/>
                <a:ea typeface="华文楷体" panose="02010600040101010101" pitchFamily="2" charset="-122"/>
                <a:cs typeface="+mn-ea"/>
                <a:sym typeface="Arial" panose="020B0604020202020204" pitchFamily="34" charset="0"/>
              </a:rPr>
              <a:t>=35</a:t>
            </a:r>
            <a:r>
              <a:rPr lang="zh-CN" altLang="en-US" sz="900" dirty="0">
                <a:latin typeface="华文楷体" panose="02010600040101010101" pitchFamily="2" charset="-122"/>
                <a:ea typeface="华文楷体" panose="02010600040101010101" pitchFamily="2" charset="-122"/>
                <a:cs typeface="+mn-ea"/>
                <a:sym typeface="Arial" panose="020B0604020202020204" pitchFamily="34" charset="0"/>
              </a:rPr>
              <a:t>美元</a:t>
            </a:r>
            <a:endParaRPr lang="zh-CN" altLang="en-US" sz="900" dirty="0">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42" name="文本框 41"/>
          <p:cNvSpPr txBox="1"/>
          <p:nvPr/>
        </p:nvSpPr>
        <p:spPr>
          <a:xfrm>
            <a:off x="4676967" y="5487444"/>
            <a:ext cx="646332" cy="230832"/>
          </a:xfrm>
          <a:prstGeom prst="rect">
            <a:avLst/>
          </a:prstGeom>
          <a:noFill/>
        </p:spPr>
        <p:txBody>
          <a:bodyPr wrap="none" rtlCol="0">
            <a:spAutoFit/>
          </a:bodyPr>
          <a:lstStyle/>
          <a:p>
            <a:pPr algn="ctr"/>
            <a:r>
              <a:rPr lang="zh-CN" altLang="en-US" sz="900" dirty="0">
                <a:latin typeface="华文楷体" panose="02010600040101010101" pitchFamily="2" charset="-122"/>
                <a:ea typeface="华文楷体" panose="02010600040101010101" pitchFamily="2" charset="-122"/>
                <a:cs typeface="+mn-ea"/>
                <a:sym typeface="Arial" panose="020B0604020202020204" pitchFamily="34" charset="0"/>
              </a:rPr>
              <a:t>固定汇率</a:t>
            </a:r>
            <a:endParaRPr lang="zh-CN" altLang="en-US" sz="900" dirty="0">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36" name="箭头: 右 35"/>
          <p:cNvSpPr/>
          <p:nvPr/>
        </p:nvSpPr>
        <p:spPr>
          <a:xfrm rot="16200000" flipH="1">
            <a:off x="9541097" y="3525483"/>
            <a:ext cx="207809" cy="515043"/>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Tree>
    <p:custDataLst>
      <p:tags r:id="rId7"/>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 name="think-cell 幻灯片" r:id="rId2" imgW="5080" imgH="5080" progId="TCLayout.ActiveDocument.1">
                  <p:embed/>
                </p:oleObj>
              </mc:Choice>
              <mc:Fallback>
                <p:oleObj name="think-cell 幻灯片" r:id="rId2" imgW="5080" imgH="5080" progId="TCLayout.ActiveDocument.1">
                  <p:embed/>
                  <p:pic>
                    <p:nvPicPr>
                      <p:cNvPr id="0" name="图片 1"/>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17" name="矩形 16"/>
          <p:cNvSpPr/>
          <p:nvPr/>
        </p:nvSpPr>
        <p:spPr>
          <a:xfrm>
            <a:off x="325120" y="982305"/>
            <a:ext cx="11541760" cy="9798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txBox="1"/>
          <p:nvPr/>
        </p:nvSpPr>
        <p:spPr>
          <a:xfrm>
            <a:off x="438178" y="227892"/>
            <a:ext cx="10527665" cy="617220"/>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lang="zh-CN" altLang="en-US" sz="1800" b="1" kern="1200" baseline="0" dirty="0">
                <a:solidFill>
                  <a:schemeClr val="accent1"/>
                </a:solidFill>
                <a:latin typeface="Arial" panose="020B0604020202020204" pitchFamily="34" charset="0"/>
                <a:ea typeface="微软雅黑" panose="020B0503020204020204" pitchFamily="34" charset="-122"/>
                <a:cs typeface="+mn-ea"/>
              </a:defRPr>
            </a:lvl1pPr>
          </a:lstStyle>
          <a:p>
            <a:pPr>
              <a:lnSpc>
                <a:spcPct val="100000"/>
              </a:lnSpc>
              <a:spcBef>
                <a:spcPts val="0"/>
              </a:spcBef>
              <a:spcAft>
                <a:spcPts val="600"/>
              </a:spcAft>
              <a:defRPr/>
            </a:pPr>
            <a:r>
              <a:rPr lang="zh-CN" altLang="en-US" sz="2200" spc="600" dirty="0">
                <a:solidFill>
                  <a:srgbClr val="9A0001"/>
                </a:solidFill>
                <a:latin typeface="华文楷体" panose="02010600040101010101" pitchFamily="2" charset="-122"/>
                <a:ea typeface="华文楷体" panose="02010600040101010101" pitchFamily="2" charset="-122"/>
                <a:sym typeface="Arial" panose="020B0604020202020204" pitchFamily="34" charset="0"/>
              </a:rPr>
              <a:t>战后全球经济体系的建立与发展</a:t>
            </a:r>
            <a:br>
              <a:rPr lang="zh-CN" altLang="en-US" sz="2000" spc="600" dirty="0">
                <a:solidFill>
                  <a:srgbClr val="9A0001"/>
                </a:solidFill>
                <a:latin typeface="华文楷体" panose="02010600040101010101" pitchFamily="2" charset="-122"/>
                <a:ea typeface="华文楷体" panose="02010600040101010101" pitchFamily="2" charset="-122"/>
                <a:sym typeface="Arial" panose="020B0604020202020204" pitchFamily="34" charset="0"/>
              </a:rPr>
            </a:br>
            <a:r>
              <a:rPr lang="zh-CN" altLang="en-US" spc="600" dirty="0">
                <a:solidFill>
                  <a:srgbClr val="9A0001"/>
                </a:solidFill>
                <a:latin typeface="华文楷体" panose="02010600040101010101" pitchFamily="2" charset="-122"/>
                <a:ea typeface="华文楷体" panose="02010600040101010101" pitchFamily="2" charset="-122"/>
                <a:sym typeface="Arial" panose="020B0604020202020204" pitchFamily="34" charset="0"/>
              </a:rPr>
              <a:t>马歇尔计划</a:t>
            </a:r>
            <a:endParaRPr lang="zh-CN" altLang="en-US" sz="1600" spc="600" dirty="0">
              <a:solidFill>
                <a:srgbClr val="9A0001"/>
              </a:solidFill>
              <a:latin typeface="华文楷体" panose="02010600040101010101" pitchFamily="2" charset="-122"/>
              <a:ea typeface="华文楷体" panose="02010600040101010101" pitchFamily="2" charset="-122"/>
              <a:sym typeface="Arial" panose="020B0604020202020204" pitchFamily="34" charset="0"/>
            </a:endParaRPr>
          </a:p>
        </p:txBody>
      </p:sp>
      <p:sp>
        <p:nvSpPr>
          <p:cNvPr id="4" name="灯片编号占位符 3"/>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5" name="文本框 4"/>
          <p:cNvSpPr txBox="1"/>
          <p:nvPr/>
        </p:nvSpPr>
        <p:spPr>
          <a:xfrm>
            <a:off x="1856618" y="1054891"/>
            <a:ext cx="9997147" cy="907941"/>
          </a:xfrm>
          <a:prstGeom prst="rect">
            <a:avLst/>
          </a:prstGeom>
          <a:noFill/>
        </p:spPr>
        <p:txBody>
          <a:bodyPr wrap="square" rtlCol="0">
            <a:spAutoFit/>
          </a:bodyPr>
          <a:lstStyle/>
          <a:p>
            <a:pPr marL="171450" indent="-171450" algn="l">
              <a:spcAft>
                <a:spcPts val="600"/>
              </a:spcAft>
              <a:buFont typeface="Wingdings" panose="05000000000000000000" pitchFamily="2" charset="2"/>
              <a:buChar char="Ø"/>
            </a:pPr>
            <a:r>
              <a:rPr lang="zh-CN" altLang="en-US"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马歇尔计划（</a:t>
            </a:r>
            <a:r>
              <a:rPr lang="en-US" altLang="zh-CN"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The Marshall Plan</a:t>
            </a:r>
            <a:r>
              <a:rPr lang="zh-CN" altLang="en-US"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），官方名称为欧洲复兴计划（</a:t>
            </a:r>
            <a:r>
              <a:rPr lang="en-US" altLang="zh-CN"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European Recovery Program</a:t>
            </a:r>
            <a:r>
              <a:rPr lang="zh-CN" altLang="en-US"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），是第二次世界大战结束后，美国对被战争破坏的西欧各国进行经济援助、协助重建的计划，对欧洲国家的发展和世界政治格局产生了深远的影响</a:t>
            </a:r>
            <a:endParaRPr lang="en-US" altLang="zh-CN"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endParaRPr>
          </a:p>
          <a:p>
            <a:pPr marL="171450" indent="-171450" algn="l">
              <a:spcAft>
                <a:spcPts val="600"/>
              </a:spcAft>
              <a:buFont typeface="Wingdings" panose="05000000000000000000" pitchFamily="2" charset="2"/>
              <a:buChar char="Ø"/>
            </a:pPr>
            <a:r>
              <a:rPr lang="zh-CN" altLang="en-US"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该计划于</a:t>
            </a:r>
            <a:r>
              <a:rPr lang="en-US" altLang="zh-CN"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1947</a:t>
            </a:r>
            <a:r>
              <a:rPr lang="zh-CN" altLang="en-US"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年</a:t>
            </a:r>
            <a:r>
              <a:rPr lang="en-US" altLang="zh-CN"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7</a:t>
            </a:r>
            <a:r>
              <a:rPr lang="zh-CN" altLang="en-US"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月正式启动，并整整持续了</a:t>
            </a:r>
            <a:r>
              <a:rPr lang="en-US" altLang="zh-CN"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4</a:t>
            </a:r>
            <a:r>
              <a:rPr lang="zh-CN" altLang="en-US"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个财政年度之久。在这段时期内，西欧各国通过参加欧洲经济合作与发展组织（</a:t>
            </a:r>
            <a:r>
              <a:rPr lang="en-US" altLang="zh-CN"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OECD</a:t>
            </a:r>
            <a:r>
              <a:rPr lang="zh-CN" altLang="en-US"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），总共接受了美国包括金融、技术、设备等各种形式的援助合计</a:t>
            </a:r>
            <a:r>
              <a:rPr lang="en-US" altLang="zh-CN"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131.5</a:t>
            </a:r>
            <a:r>
              <a:rPr lang="zh-CN" altLang="en-US"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亿美元，其中</a:t>
            </a:r>
            <a:r>
              <a:rPr lang="en-US" altLang="zh-CN"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90%</a:t>
            </a:r>
            <a:r>
              <a:rPr lang="zh-CN" altLang="en-US"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是赠予，</a:t>
            </a:r>
            <a:r>
              <a:rPr lang="en-US" altLang="zh-CN"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10%</a:t>
            </a:r>
            <a:r>
              <a:rPr lang="zh-CN" altLang="en-US"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为贷款。</a:t>
            </a:r>
            <a:endParaRPr lang="zh-CN" altLang="en-US"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endParaRPr>
          </a:p>
        </p:txBody>
      </p:sp>
      <p:sp>
        <p:nvSpPr>
          <p:cNvPr id="18" name="矩形 17"/>
          <p:cNvSpPr/>
          <p:nvPr/>
        </p:nvSpPr>
        <p:spPr>
          <a:xfrm>
            <a:off x="455205" y="1072423"/>
            <a:ext cx="1271330" cy="7373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664573" y="1101865"/>
            <a:ext cx="852593" cy="707886"/>
          </a:xfrm>
          <a:prstGeom prst="rect">
            <a:avLst/>
          </a:prstGeom>
          <a:noFill/>
        </p:spPr>
        <p:txBody>
          <a:bodyPr wrap="square" rtlCol="0">
            <a:spAutoFit/>
          </a:bodyPr>
          <a:lstStyle/>
          <a:p>
            <a:pPr algn="ctr">
              <a:lnSpc>
                <a:spcPct val="150000"/>
              </a:lnSpc>
            </a:pPr>
            <a:r>
              <a:rPr lang="zh-CN" altLang="en-US" sz="1400" b="1" dirty="0">
                <a:solidFill>
                  <a:schemeClr val="bg1"/>
                </a:solidFill>
                <a:latin typeface="华文楷体" panose="02010600040101010101" pitchFamily="2" charset="-122"/>
                <a:ea typeface="华文楷体" panose="02010600040101010101" pitchFamily="2" charset="-122"/>
                <a:cs typeface="+mn-ea"/>
                <a:sym typeface="Arial" panose="020B0604020202020204" pitchFamily="34" charset="0"/>
              </a:rPr>
              <a:t>马歇尔计划</a:t>
            </a:r>
            <a:endParaRPr lang="zh-CN" altLang="en-US" sz="1400" b="1" dirty="0">
              <a:solidFill>
                <a:schemeClr val="bg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23" name="矩形 22"/>
          <p:cNvSpPr/>
          <p:nvPr/>
        </p:nvSpPr>
        <p:spPr>
          <a:xfrm>
            <a:off x="325120" y="2099343"/>
            <a:ext cx="6599453" cy="4294146"/>
          </a:xfrm>
          <a:prstGeom prst="rect">
            <a:avLst/>
          </a:prstGeom>
          <a:noFill/>
          <a:ln w="3810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tx1"/>
              </a:solidFill>
              <a:latin typeface="Times  New Roman"/>
              <a:ea typeface="楷体" panose="02010609060101010101" pitchFamily="49" charset="-122"/>
              <a:cs typeface="Arial" panose="020B0604020202020204" pitchFamily="34" charset="0"/>
              <a:sym typeface="Arial" panose="020B0604020202020204" pitchFamily="34" charset="0"/>
            </a:endParaRPr>
          </a:p>
        </p:txBody>
      </p:sp>
      <p:sp>
        <p:nvSpPr>
          <p:cNvPr id="27" name="矩形 26"/>
          <p:cNvSpPr/>
          <p:nvPr/>
        </p:nvSpPr>
        <p:spPr>
          <a:xfrm>
            <a:off x="536257" y="3652712"/>
            <a:ext cx="3349943" cy="1189270"/>
          </a:xfrm>
          <a:prstGeom prst="rect">
            <a:avLst/>
          </a:prstGeom>
          <a:solidFill>
            <a:srgbClr val="F2F2F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Times New Roman" panose="02020603050405020304" pitchFamily="18" charset="0"/>
                <a:ea typeface="楷体" panose="02010609060101010101" pitchFamily="49" charset="-122"/>
              </a:rPr>
              <a:t>目标</a:t>
            </a:r>
            <a:r>
              <a:rPr lang="en-US" altLang="zh-CN" sz="1200" dirty="0">
                <a:solidFill>
                  <a:schemeClr val="tx1"/>
                </a:solidFill>
                <a:latin typeface="Times New Roman" panose="02020603050405020304" pitchFamily="18" charset="0"/>
                <a:ea typeface="楷体" panose="02010609060101010101" pitchFamily="49" charset="-122"/>
              </a:rPr>
              <a:t> </a:t>
            </a:r>
            <a:endParaRPr lang="en-US" altLang="zh-CN" sz="1200" dirty="0">
              <a:solidFill>
                <a:schemeClr val="tx1"/>
              </a:solidFill>
              <a:latin typeface="Times New Roman" panose="02020603050405020304" pitchFamily="18" charset="0"/>
              <a:ea typeface="楷体" panose="02010609060101010101" pitchFamily="49" charset="-122"/>
            </a:endParaRPr>
          </a:p>
          <a:p>
            <a:r>
              <a:rPr lang="zh-CN" altLang="en-US" sz="1200" dirty="0">
                <a:solidFill>
                  <a:schemeClr val="tx1"/>
                </a:solidFill>
                <a:latin typeface="Times New Roman" panose="02020603050405020304" pitchFamily="18" charset="0"/>
                <a:ea typeface="楷体" panose="02010609060101010101" pitchFamily="49" charset="-122"/>
              </a:rPr>
              <a:t>马歇尔计划的主要目标是通过提供经济援助，协助欧洲国家恢复经济增长、加强基础设施建设，并提高人民生活水平。此外，计划还旨在促进欧洲国家之间的经济合作，以防止未来的战争爆发</a:t>
            </a:r>
            <a:endParaRPr lang="zh-CN" altLang="en-US" sz="1200" dirty="0">
              <a:solidFill>
                <a:schemeClr val="tx1"/>
              </a:solidFill>
              <a:latin typeface="Times New Roman" panose="02020603050405020304" pitchFamily="18" charset="0"/>
              <a:ea typeface="楷体" panose="02010609060101010101" pitchFamily="49" charset="-122"/>
            </a:endParaRPr>
          </a:p>
        </p:txBody>
      </p:sp>
      <p:sp>
        <p:nvSpPr>
          <p:cNvPr id="28" name="矩形 27"/>
          <p:cNvSpPr/>
          <p:nvPr/>
        </p:nvSpPr>
        <p:spPr>
          <a:xfrm>
            <a:off x="536256" y="4962276"/>
            <a:ext cx="3349943" cy="1334178"/>
          </a:xfrm>
          <a:prstGeom prst="rect">
            <a:avLst/>
          </a:prstGeom>
          <a:solidFill>
            <a:srgbClr val="F2F2F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Times New Roman" panose="02020603050405020304" pitchFamily="18" charset="0"/>
                <a:ea typeface="楷体" panose="02010609060101010101" pitchFamily="49" charset="-122"/>
              </a:rPr>
              <a:t>实施方式</a:t>
            </a:r>
            <a:endParaRPr lang="zh-CN" altLang="en-US" sz="1200" b="1" dirty="0">
              <a:solidFill>
                <a:schemeClr val="tx1"/>
              </a:solidFill>
              <a:latin typeface="Times New Roman" panose="02020603050405020304" pitchFamily="18" charset="0"/>
              <a:ea typeface="楷体" panose="02010609060101010101" pitchFamily="49" charset="-122"/>
            </a:endParaRPr>
          </a:p>
          <a:p>
            <a:r>
              <a:rPr lang="zh-CN" altLang="en-US" sz="1200" dirty="0">
                <a:solidFill>
                  <a:schemeClr val="tx1"/>
                </a:solidFill>
                <a:latin typeface="Times New Roman" panose="02020603050405020304" pitchFamily="18" charset="0"/>
                <a:ea typeface="楷体" panose="02010609060101010101" pitchFamily="49" charset="-122"/>
              </a:rPr>
              <a:t>包括向受援国提供贷款、赠款和技术援助。这些援助资金主要用于重建工业设施、基础设施、农业和交通系统，并支持货币稳定和贸易自由化。此外，美国还通过提供技术专家和顾问的方式来帮助欧洲国家进行经济改革和现代化建设</a:t>
            </a:r>
            <a:endParaRPr lang="zh-CN" altLang="en-US" sz="1200" dirty="0">
              <a:solidFill>
                <a:schemeClr val="tx1"/>
              </a:solidFill>
              <a:latin typeface="Times New Roman" panose="02020603050405020304" pitchFamily="18" charset="0"/>
              <a:ea typeface="楷体" panose="02010609060101010101" pitchFamily="49" charset="-122"/>
            </a:endParaRPr>
          </a:p>
        </p:txBody>
      </p:sp>
      <p:sp>
        <p:nvSpPr>
          <p:cNvPr id="30" name="矩形 29"/>
          <p:cNvSpPr/>
          <p:nvPr/>
        </p:nvSpPr>
        <p:spPr>
          <a:xfrm>
            <a:off x="536257" y="2343148"/>
            <a:ext cx="3349943" cy="1189270"/>
          </a:xfrm>
          <a:prstGeom prst="rect">
            <a:avLst/>
          </a:prstGeom>
          <a:solidFill>
            <a:srgbClr val="F2F2F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Times New Roman" panose="02020603050405020304" pitchFamily="18" charset="0"/>
                <a:ea typeface="楷体" panose="02010609060101010101" pitchFamily="49" charset="-122"/>
              </a:rPr>
              <a:t>背景</a:t>
            </a:r>
            <a:endParaRPr lang="en-US" altLang="zh-CN" sz="1200" b="1" dirty="0">
              <a:solidFill>
                <a:schemeClr val="tx1"/>
              </a:solidFill>
              <a:latin typeface="Times New Roman" panose="02020603050405020304" pitchFamily="18" charset="0"/>
              <a:ea typeface="楷体" panose="02010609060101010101" pitchFamily="49" charset="-122"/>
            </a:endParaRPr>
          </a:p>
          <a:p>
            <a:r>
              <a:rPr lang="zh-CN" altLang="en-US" sz="1200" dirty="0">
                <a:solidFill>
                  <a:schemeClr val="tx1"/>
                </a:solidFill>
                <a:latin typeface="Times New Roman" panose="02020603050405020304" pitchFamily="18" charset="0"/>
                <a:ea typeface="楷体" panose="02010609060101010101" pitchFamily="49" charset="-122"/>
              </a:rPr>
              <a:t>二战后，欧洲大陆遭受了巨大的战争破坏，经济崩溃和人道主义危机四处可见。美国意识到若不采取行动，恢复欧洲的经济和政治稳定将是困难重重</a:t>
            </a:r>
            <a:endParaRPr lang="zh-CN" altLang="en-US" sz="1200" dirty="0">
              <a:solidFill>
                <a:schemeClr val="tx1"/>
              </a:solidFill>
              <a:latin typeface="Times New Roman" panose="02020603050405020304" pitchFamily="18" charset="0"/>
              <a:ea typeface="楷体" panose="02010609060101010101" pitchFamily="49" charset="-122"/>
            </a:endParaRPr>
          </a:p>
        </p:txBody>
      </p:sp>
      <p:sp>
        <p:nvSpPr>
          <p:cNvPr id="33" name="文本框 32"/>
          <p:cNvSpPr txBox="1"/>
          <p:nvPr/>
        </p:nvSpPr>
        <p:spPr>
          <a:xfrm>
            <a:off x="4023542" y="2731217"/>
            <a:ext cx="2544272" cy="3046988"/>
          </a:xfrm>
          <a:prstGeom prst="rect">
            <a:avLst/>
          </a:prstGeom>
          <a:noFill/>
        </p:spPr>
        <p:txBody>
          <a:bodyPr wrap="square" rtlCol="0">
            <a:spAutoFit/>
          </a:bodyPr>
          <a:lstStyle/>
          <a:p>
            <a:pPr algn="ctr"/>
            <a:r>
              <a:rPr lang="zh-CN" altLang="en-US" sz="1200" b="1" dirty="0">
                <a:latin typeface="Times  New Roman"/>
                <a:ea typeface="楷体" panose="02010609060101010101" pitchFamily="49" charset="-122"/>
                <a:cs typeface="+mn-ea"/>
                <a:sym typeface="+mn-lt"/>
              </a:rPr>
              <a:t>成就</a:t>
            </a:r>
            <a:endParaRPr lang="zh-CN" altLang="en-US" sz="1200" b="1" dirty="0">
              <a:latin typeface="Times  New Roman"/>
              <a:ea typeface="楷体" panose="02010609060101010101" pitchFamily="49" charset="-122"/>
              <a:cs typeface="+mn-ea"/>
              <a:sym typeface="+mn-lt"/>
            </a:endParaRPr>
          </a:p>
          <a:p>
            <a:pPr marL="171450" indent="-171450" algn="just">
              <a:buFont typeface="Arial" panose="020B0604020202020204" pitchFamily="34" charset="0"/>
              <a:buChar char="•"/>
            </a:pPr>
            <a:endParaRPr lang="zh-CN" altLang="en-US" sz="1200" dirty="0">
              <a:latin typeface="Times  New Roman"/>
              <a:ea typeface="楷体" panose="02010609060101010101" pitchFamily="49" charset="-122"/>
              <a:cs typeface="+mn-ea"/>
              <a:sym typeface="+mn-lt"/>
            </a:endParaRPr>
          </a:p>
          <a:p>
            <a:pPr marL="171450" indent="-171450" algn="just">
              <a:buFont typeface="Arial" panose="020B0604020202020204" pitchFamily="34" charset="0"/>
              <a:buChar char="•"/>
            </a:pPr>
            <a:r>
              <a:rPr lang="zh-CN" altLang="en-US" sz="1200" dirty="0">
                <a:latin typeface="Times  New Roman"/>
                <a:ea typeface="楷体" panose="02010609060101010101" pitchFamily="49" charset="-122"/>
                <a:cs typeface="+mn-ea"/>
                <a:sym typeface="+mn-lt"/>
              </a:rPr>
              <a:t>马歇尔计划取得了巨大的成功。在计划实施期间，欧洲国家的经济快速复苏，生产力得到提高，失业率下降，人民生活水平得到显著改善。这些援助资金还推动了欧洲各国之间的贸易和经济合作，加强了区域间的联系与稳定。</a:t>
            </a:r>
            <a:endParaRPr lang="zh-CN" altLang="en-US" sz="1200" dirty="0">
              <a:latin typeface="Times  New Roman"/>
              <a:ea typeface="楷体" panose="02010609060101010101" pitchFamily="49" charset="-122"/>
              <a:cs typeface="+mn-ea"/>
              <a:sym typeface="+mn-lt"/>
            </a:endParaRPr>
          </a:p>
          <a:p>
            <a:pPr marL="171450" indent="-171450" algn="just">
              <a:buFont typeface="Arial" panose="020B0604020202020204" pitchFamily="34" charset="0"/>
              <a:buChar char="•"/>
            </a:pPr>
            <a:endParaRPr lang="zh-CN" altLang="en-US" sz="1200" dirty="0">
              <a:latin typeface="Times  New Roman"/>
              <a:ea typeface="楷体" panose="02010609060101010101" pitchFamily="49" charset="-122"/>
              <a:cs typeface="+mn-ea"/>
              <a:sym typeface="+mn-lt"/>
            </a:endParaRPr>
          </a:p>
          <a:p>
            <a:pPr marL="171450" indent="-171450" algn="just">
              <a:buFont typeface="Arial" panose="020B0604020202020204" pitchFamily="34" charset="0"/>
              <a:buChar char="•"/>
            </a:pPr>
            <a:r>
              <a:rPr lang="zh-CN" altLang="en-US" sz="1200" dirty="0">
                <a:latin typeface="Times  New Roman"/>
                <a:ea typeface="楷体" panose="02010609060101010101" pitchFamily="49" charset="-122"/>
                <a:cs typeface="+mn-ea"/>
                <a:sym typeface="+mn-lt"/>
              </a:rPr>
              <a:t>通过马歇尔计划的支持，欧洲国家重建了基础设施，恢复了工业生产，并在技术创新方面取得了重要进展。这不仅有助于加强欧洲国家的自主能力，也为后来的经济繁荣奠定了基础</a:t>
            </a:r>
            <a:endParaRPr lang="zh-CN" altLang="en-US" sz="1200" dirty="0">
              <a:latin typeface="Times  New Roman"/>
              <a:ea typeface="楷体" panose="02010609060101010101" pitchFamily="49" charset="-122"/>
            </a:endParaRPr>
          </a:p>
        </p:txBody>
      </p:sp>
      <p:pic>
        <p:nvPicPr>
          <p:cNvPr id="35" name="图片 34"/>
          <p:cNvPicPr>
            <a:picLocks noChangeAspect="1"/>
          </p:cNvPicPr>
          <p:nvPr/>
        </p:nvPicPr>
        <p:blipFill>
          <a:blip r:embed="rId4"/>
          <a:stretch>
            <a:fillRect/>
          </a:stretch>
        </p:blipFill>
        <p:spPr>
          <a:xfrm>
            <a:off x="9961711" y="2194593"/>
            <a:ext cx="1787280" cy="1936514"/>
          </a:xfrm>
          <a:prstGeom prst="rect">
            <a:avLst/>
          </a:prstGeom>
        </p:spPr>
      </p:pic>
      <p:sp>
        <p:nvSpPr>
          <p:cNvPr id="36" name="矩形 35"/>
          <p:cNvSpPr/>
          <p:nvPr/>
        </p:nvSpPr>
        <p:spPr>
          <a:xfrm>
            <a:off x="7135709" y="2083718"/>
            <a:ext cx="4731171" cy="4294146"/>
          </a:xfrm>
          <a:prstGeom prst="rect">
            <a:avLst/>
          </a:prstGeom>
          <a:noFill/>
          <a:ln w="3810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tx1"/>
              </a:solidFill>
              <a:latin typeface="Times  New Roman"/>
              <a:ea typeface="楷体" panose="02010609060101010101" pitchFamily="49" charset="-122"/>
              <a:cs typeface="Arial" panose="020B0604020202020204" pitchFamily="34" charset="0"/>
              <a:sym typeface="Arial" panose="020B0604020202020204" pitchFamily="34" charset="0"/>
            </a:endParaRPr>
          </a:p>
        </p:txBody>
      </p:sp>
      <p:sp>
        <p:nvSpPr>
          <p:cNvPr id="37" name="文本框 36"/>
          <p:cNvSpPr txBox="1"/>
          <p:nvPr/>
        </p:nvSpPr>
        <p:spPr>
          <a:xfrm>
            <a:off x="7261166" y="3030462"/>
            <a:ext cx="2700545" cy="1384995"/>
          </a:xfrm>
          <a:prstGeom prst="rect">
            <a:avLst/>
          </a:prstGeom>
          <a:noFill/>
        </p:spPr>
        <p:txBody>
          <a:bodyPr wrap="square" rtlCol="0">
            <a:spAutoFit/>
          </a:bodyPr>
          <a:lstStyle/>
          <a:p>
            <a:pPr indent="0" algn="l">
              <a:buFont typeface="Arial" panose="020B0604020202020204" pitchFamily="34" charset="0"/>
              <a:buNone/>
            </a:pPr>
            <a:r>
              <a:rPr lang="zh-CN" altLang="en-US"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1948年至1952年实施期间，马歇尔计划对全球经济体系的建立和发展产生了深远影响：</a:t>
            </a:r>
            <a:endParaRPr lang="zh-CN" altLang="en-US"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endParaRPr>
          </a:p>
          <a:p>
            <a:pPr marL="342900" indent="-342900" algn="l">
              <a:buFont typeface="Arial" panose="020B0604020202020204" pitchFamily="34" charset="0"/>
              <a:buChar char="•"/>
            </a:pPr>
            <a:r>
              <a:rPr lang="zh-CN" altLang="en-US"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帮助欧洲经济复苏，随着经济恢复，欧洲各国发展了相互依赖的跨国产业合作，促进了西欧整体的繁荣。</a:t>
            </a:r>
            <a:endParaRPr lang="zh-CN" altLang="en-US"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endParaRPr>
          </a:p>
        </p:txBody>
      </p:sp>
      <p:sp>
        <p:nvSpPr>
          <p:cNvPr id="39" name="文本框 38"/>
          <p:cNvSpPr txBox="1"/>
          <p:nvPr/>
        </p:nvSpPr>
        <p:spPr>
          <a:xfrm>
            <a:off x="7666160" y="2584422"/>
            <a:ext cx="1555199" cy="276999"/>
          </a:xfrm>
          <a:prstGeom prst="rect">
            <a:avLst/>
          </a:prstGeom>
          <a:noFill/>
        </p:spPr>
        <p:txBody>
          <a:bodyPr wrap="square">
            <a:spAutoFit/>
          </a:bodyPr>
          <a:lstStyle/>
          <a:p>
            <a:pPr algn="ctr"/>
            <a:r>
              <a:rPr lang="zh-CN" altLang="en-US" sz="1200" b="1" dirty="0">
                <a:latin typeface="Times  New Roman"/>
                <a:ea typeface="楷体" panose="02010609060101010101" pitchFamily="49" charset="-122"/>
                <a:cs typeface="+mn-ea"/>
                <a:sym typeface="+mn-lt"/>
              </a:rPr>
              <a:t>评价</a:t>
            </a:r>
            <a:endParaRPr lang="zh-CN" altLang="en-US" sz="1200" b="1" dirty="0">
              <a:latin typeface="Times  New Roman"/>
              <a:ea typeface="楷体" panose="02010609060101010101" pitchFamily="49" charset="-122"/>
              <a:cs typeface="+mn-ea"/>
              <a:sym typeface="+mn-lt"/>
            </a:endParaRPr>
          </a:p>
        </p:txBody>
      </p:sp>
      <p:sp>
        <p:nvSpPr>
          <p:cNvPr id="41" name="文本框 40"/>
          <p:cNvSpPr txBox="1"/>
          <p:nvPr/>
        </p:nvSpPr>
        <p:spPr>
          <a:xfrm>
            <a:off x="7257381" y="4365010"/>
            <a:ext cx="4487825" cy="1938992"/>
          </a:xfrm>
          <a:prstGeom prst="rect">
            <a:avLst/>
          </a:prstGeom>
          <a:noFill/>
        </p:spPr>
        <p:txBody>
          <a:bodyPr wrap="square" rtlCol="0">
            <a:spAutoFit/>
          </a:bodyPr>
          <a:lstStyle/>
          <a:p>
            <a:pPr marL="342900" indent="-342900" algn="l">
              <a:buFont typeface="Arial" panose="020B0604020202020204" pitchFamily="34" charset="0"/>
              <a:buChar char="•"/>
            </a:pPr>
            <a:r>
              <a:rPr lang="zh-CN" altLang="en-US"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加深美欧经济联系。援助最初主要以美国货物和服务的形式提供，增强了跨大西洋的贸易。这种经济联系为今后的美欧经济合作和贸易奠定了基础。</a:t>
            </a:r>
            <a:endParaRPr lang="zh-CN" altLang="en-US"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endParaRPr>
          </a:p>
          <a:p>
            <a:pPr marL="342900" indent="-342900" algn="l">
              <a:buFont typeface="Arial" panose="020B0604020202020204" pitchFamily="34" charset="0"/>
              <a:buChar char="•"/>
            </a:pPr>
            <a:r>
              <a:rPr lang="zh-CN" altLang="en-US"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全球贸易与投资环境稳定：欧洲经济复苏提高了该地区的消费吸纳能力，有利于扩大全球贸易范围。稳定的经济环境吸引了国际间的投资和货币流动。</a:t>
            </a:r>
            <a:endParaRPr lang="zh-CN" altLang="en-US"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endParaRPr>
          </a:p>
          <a:p>
            <a:pPr marL="342900" indent="-342900" algn="l">
              <a:buFont typeface="Arial" panose="020B0604020202020204" pitchFamily="34" charset="0"/>
              <a:buChar char="•"/>
            </a:pPr>
            <a:r>
              <a:rPr lang="zh-CN" altLang="en-US"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促进欧洲经济一体化。欧洲煤钢共同体（ECSC）和欧洲经济共同体（EEC）的成立可以追溯到战后欧洲经济复苏和合作的需要。这些机构及其后继机构，如欧洲联盟（EU）的成立，在很大程度上都得益于马歇尔计划的推动。</a:t>
            </a:r>
            <a:endParaRPr lang="zh-CN" altLang="en-US"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endParaRPr>
          </a:p>
        </p:txBody>
      </p:sp>
      <p:sp>
        <p:nvSpPr>
          <p:cNvPr id="42" name="文本框 41"/>
          <p:cNvSpPr txBox="1"/>
          <p:nvPr/>
        </p:nvSpPr>
        <p:spPr>
          <a:xfrm>
            <a:off x="9924281" y="4102300"/>
            <a:ext cx="1980029" cy="246221"/>
          </a:xfrm>
          <a:prstGeom prst="rect">
            <a:avLst/>
          </a:prstGeom>
          <a:noFill/>
        </p:spPr>
        <p:txBody>
          <a:bodyPr wrap="none" rtlCol="0">
            <a:spAutoFit/>
          </a:bodyPr>
          <a:lstStyle/>
          <a:p>
            <a:pPr algn="ctr"/>
            <a:r>
              <a:rPr lang="zh-CN" altLang="en-US" sz="1000" i="1" dirty="0">
                <a:latin typeface="华文楷体" panose="02010600040101010101" pitchFamily="2" charset="-122"/>
                <a:ea typeface="华文楷体" panose="02010600040101010101" pitchFamily="2" charset="-122"/>
                <a:cs typeface="+mn-ea"/>
                <a:sym typeface="Arial" panose="020B0604020202020204" pitchFamily="34" charset="0"/>
              </a:rPr>
              <a:t>马歇尔计划期间欧洲各国总投入</a:t>
            </a:r>
            <a:endParaRPr lang="zh-CN" altLang="en-US" sz="1000" i="1" dirty="0">
              <a:latin typeface="华文楷体" panose="02010600040101010101" pitchFamily="2" charset="-122"/>
              <a:ea typeface="华文楷体" panose="02010600040101010101" pitchFamily="2" charset="-122"/>
              <a:cs typeface="+mn-ea"/>
              <a:sym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0" name="think-cell 幻灯片" r:id="rId2" imgW="5080" imgH="5080" progId="TCLayout.ActiveDocument.1">
                  <p:embed/>
                </p:oleObj>
              </mc:Choice>
              <mc:Fallback>
                <p:oleObj name="think-cell 幻灯片" r:id="rId2" imgW="5080" imgH="5080" progId="TCLayout.ActiveDocument.1">
                  <p:embed/>
                  <p:pic>
                    <p:nvPicPr>
                      <p:cNvPr id="0" name="think-cell data - do not delete" hidden="1"/>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61" name="矩形 60"/>
          <p:cNvSpPr/>
          <p:nvPr>
            <p:custDataLst>
              <p:tags r:id="rId4"/>
            </p:custDataLst>
          </p:nvPr>
        </p:nvSpPr>
        <p:spPr>
          <a:xfrm>
            <a:off x="495302" y="2716329"/>
            <a:ext cx="1838320" cy="1260478"/>
          </a:xfrm>
          <a:prstGeom prst="rect">
            <a:avLst/>
          </a:prstGeom>
          <a:solidFill>
            <a:srgbClr val="FFE1E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sym typeface="Times New Roman" panose="02020603050405020304" pitchFamily="18" charset="0"/>
            </a:endParaRPr>
          </a:p>
        </p:txBody>
      </p:sp>
      <p:sp>
        <p:nvSpPr>
          <p:cNvPr id="17" name="矩形 16"/>
          <p:cNvSpPr/>
          <p:nvPr/>
        </p:nvSpPr>
        <p:spPr>
          <a:xfrm>
            <a:off x="325120" y="982305"/>
            <a:ext cx="11541760" cy="14370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txBox="1"/>
          <p:nvPr/>
        </p:nvSpPr>
        <p:spPr>
          <a:xfrm>
            <a:off x="438178" y="227892"/>
            <a:ext cx="10527665" cy="617220"/>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lang="zh-CN" altLang="en-US" sz="1800" b="1" kern="1200" baseline="0" dirty="0">
                <a:solidFill>
                  <a:schemeClr val="accent1"/>
                </a:solidFill>
                <a:latin typeface="Arial" panose="020B0604020202020204" pitchFamily="34" charset="0"/>
                <a:ea typeface="微软雅黑" panose="020B0503020204020204" pitchFamily="34" charset="-122"/>
                <a:cs typeface="+mn-ea"/>
              </a:defRPr>
            </a:lvl1pPr>
          </a:lstStyle>
          <a:p>
            <a:pPr>
              <a:lnSpc>
                <a:spcPct val="100000"/>
              </a:lnSpc>
              <a:spcBef>
                <a:spcPts val="0"/>
              </a:spcBef>
              <a:spcAft>
                <a:spcPts val="600"/>
              </a:spcAft>
              <a:defRPr/>
            </a:pPr>
            <a:r>
              <a:rPr lang="zh-CN" altLang="en-US" sz="2200" spc="600" dirty="0">
                <a:solidFill>
                  <a:srgbClr val="9A0001"/>
                </a:solidFill>
                <a:latin typeface="华文楷体" panose="02010600040101010101" pitchFamily="2" charset="-122"/>
                <a:ea typeface="华文楷体" panose="02010600040101010101" pitchFamily="2" charset="-122"/>
                <a:sym typeface="Arial" panose="020B0604020202020204" pitchFamily="34" charset="0"/>
              </a:rPr>
              <a:t>战后全球经济体系的建立与发展</a:t>
            </a:r>
            <a:br>
              <a:rPr lang="zh-CN" altLang="en-US" sz="2000" spc="600" dirty="0">
                <a:solidFill>
                  <a:srgbClr val="9A0001"/>
                </a:solidFill>
                <a:latin typeface="华文楷体" panose="02010600040101010101" pitchFamily="2" charset="-122"/>
                <a:ea typeface="华文楷体" panose="02010600040101010101" pitchFamily="2" charset="-122"/>
                <a:sym typeface="Arial" panose="020B0604020202020204" pitchFamily="34" charset="0"/>
              </a:rPr>
            </a:br>
            <a:r>
              <a:rPr lang="zh-CN" altLang="en-US" spc="600" dirty="0">
                <a:solidFill>
                  <a:srgbClr val="9A0001"/>
                </a:solidFill>
                <a:latin typeface="华文楷体" panose="02010600040101010101" pitchFamily="2" charset="-122"/>
                <a:ea typeface="华文楷体" panose="02010600040101010101" pitchFamily="2" charset="-122"/>
                <a:sym typeface="Arial" panose="020B0604020202020204" pitchFamily="34" charset="0"/>
              </a:rPr>
              <a:t>关税及贸易总协定</a:t>
            </a:r>
            <a:endParaRPr lang="zh-CN" altLang="en-US" sz="1600" spc="600" dirty="0">
              <a:solidFill>
                <a:srgbClr val="9A0001"/>
              </a:solidFill>
              <a:latin typeface="华文楷体" panose="02010600040101010101" pitchFamily="2" charset="-122"/>
              <a:ea typeface="华文楷体" panose="02010600040101010101" pitchFamily="2" charset="-122"/>
              <a:sym typeface="Arial" panose="020B0604020202020204" pitchFamily="34" charset="0"/>
            </a:endParaRPr>
          </a:p>
        </p:txBody>
      </p:sp>
      <p:sp>
        <p:nvSpPr>
          <p:cNvPr id="4" name="灯片编号占位符 3"/>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5" name="文本框 4"/>
          <p:cNvSpPr txBox="1"/>
          <p:nvPr/>
        </p:nvSpPr>
        <p:spPr>
          <a:xfrm>
            <a:off x="1869733" y="1116051"/>
            <a:ext cx="9997147" cy="1169551"/>
          </a:xfrm>
          <a:prstGeom prst="rect">
            <a:avLst/>
          </a:prstGeom>
          <a:noFill/>
        </p:spPr>
        <p:txBody>
          <a:bodyPr wrap="square" rtlCol="0">
            <a:spAutoFit/>
          </a:bodyPr>
          <a:lstStyle/>
          <a:p>
            <a:pPr marL="171450" indent="-171450" algn="l">
              <a:spcAft>
                <a:spcPts val="600"/>
              </a:spcAft>
              <a:buFont typeface="Wingdings" panose="05000000000000000000" pitchFamily="2" charset="2"/>
              <a:buChar char="Ø"/>
            </a:pPr>
            <a:r>
              <a:rPr lang="en-US" altLang="zh-CN"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20</a:t>
            </a:r>
            <a:r>
              <a:rPr lang="zh-CN" altLang="en-US"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世纪</a:t>
            </a:r>
            <a:r>
              <a:rPr lang="en-US" altLang="zh-CN"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30</a:t>
            </a:r>
            <a:r>
              <a:rPr lang="zh-CN" altLang="en-US"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a:t>
            </a:r>
            <a:r>
              <a:rPr lang="en-US" altLang="zh-CN"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40</a:t>
            </a:r>
            <a:r>
              <a:rPr lang="zh-CN" altLang="en-US"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年代，</a:t>
            </a:r>
            <a:r>
              <a:rPr lang="zh-CN" altLang="en-US" sz="1200" b="1"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世界贸易保护主义盛行</a:t>
            </a:r>
            <a:r>
              <a:rPr lang="zh-CN" altLang="en-US"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。国际贸易的相互限制是造成世界经济萧条的一个重要原因。二次大战结束后，解决复杂的国际经济问题，特别是制定国际贸易政策，成为战后各国所面临的重要任务</a:t>
            </a:r>
            <a:endParaRPr lang="en-US" altLang="zh-CN"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endParaRPr>
          </a:p>
          <a:p>
            <a:pPr marL="171450" indent="-171450" algn="l">
              <a:spcAft>
                <a:spcPts val="600"/>
              </a:spcAft>
              <a:buFont typeface="Wingdings" panose="05000000000000000000" pitchFamily="2" charset="2"/>
              <a:buChar char="Ø"/>
            </a:pPr>
            <a:r>
              <a:rPr lang="zh-CN" altLang="en-US" sz="1200" b="1"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关税及贸易总协定</a:t>
            </a:r>
            <a:r>
              <a:rPr lang="zh-CN" altLang="en-US"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a:t>
            </a:r>
            <a:r>
              <a:rPr lang="en-US" altLang="zh-CN"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General Agreement on Tariffs and Trade, GATT</a:t>
            </a:r>
            <a:r>
              <a:rPr lang="zh-CN" altLang="en-US"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）是一个政府间缔结的有关关税和贸易规则的多边国际协定，简称关贸总协定。它的</a:t>
            </a:r>
            <a:r>
              <a:rPr lang="zh-CN" altLang="en-US" sz="1200" b="1"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宗旨</a:t>
            </a:r>
            <a:r>
              <a:rPr lang="zh-CN" altLang="en-US"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是通过</a:t>
            </a:r>
            <a:r>
              <a:rPr lang="zh-CN" altLang="en-US" sz="1200" b="1"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削减关税</a:t>
            </a:r>
            <a:r>
              <a:rPr lang="zh-CN" altLang="en-US"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和</a:t>
            </a:r>
            <a:r>
              <a:rPr lang="zh-CN" altLang="en-US" sz="1200" b="1"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其它贸易壁垒</a:t>
            </a:r>
            <a:r>
              <a:rPr lang="zh-CN" altLang="en-US"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，消除国际贸易中的差别待遇，促进</a:t>
            </a:r>
            <a:r>
              <a:rPr lang="zh-CN" altLang="en-US" sz="1200" b="1"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国际贸易自由化</a:t>
            </a:r>
            <a:r>
              <a:rPr lang="zh-CN" altLang="en-US"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，以充分利用世界资源，扩大商品的生产与流通</a:t>
            </a:r>
            <a:endParaRPr lang="en-US" altLang="zh-CN"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endParaRPr>
          </a:p>
          <a:p>
            <a:pPr marL="171450" indent="-171450" algn="l">
              <a:spcAft>
                <a:spcPts val="600"/>
              </a:spcAft>
              <a:buFont typeface="Wingdings" panose="05000000000000000000" pitchFamily="2" charset="2"/>
              <a:buChar char="Ø"/>
            </a:pPr>
            <a:r>
              <a:rPr lang="zh-CN" altLang="en-US"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关贸总协定于</a:t>
            </a:r>
            <a:r>
              <a:rPr lang="en-US" altLang="zh-CN" sz="1200" b="1"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1947</a:t>
            </a:r>
            <a:r>
              <a:rPr lang="zh-CN" altLang="en-US" sz="1200" b="1"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年</a:t>
            </a:r>
            <a:r>
              <a:rPr lang="en-US" altLang="zh-CN"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10</a:t>
            </a:r>
            <a:r>
              <a:rPr lang="zh-CN" altLang="en-US"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月</a:t>
            </a:r>
            <a:r>
              <a:rPr lang="en-US" altLang="zh-CN"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30</a:t>
            </a:r>
            <a:r>
              <a:rPr lang="zh-CN" altLang="en-US"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日在日内瓦签订，关贸总协定是</a:t>
            </a:r>
            <a:r>
              <a:rPr lang="zh-CN" altLang="en-US" sz="1200" b="1"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世界贸易组织</a:t>
            </a:r>
            <a:r>
              <a:rPr lang="en-US" altLang="zh-CN" sz="1200" b="1"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WTO</a:t>
            </a:r>
            <a:r>
              <a:rPr lang="zh-CN" altLang="en-US" sz="1200" b="1"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的前身</a:t>
            </a:r>
            <a:endParaRPr lang="en-US" altLang="zh-CN" sz="1200" b="1"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endParaRPr>
          </a:p>
        </p:txBody>
      </p:sp>
      <p:sp>
        <p:nvSpPr>
          <p:cNvPr id="18" name="矩形 17"/>
          <p:cNvSpPr/>
          <p:nvPr/>
        </p:nvSpPr>
        <p:spPr>
          <a:xfrm>
            <a:off x="455205" y="1072423"/>
            <a:ext cx="1271330" cy="1169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566446" y="1303255"/>
            <a:ext cx="1061962" cy="707886"/>
          </a:xfrm>
          <a:prstGeom prst="rect">
            <a:avLst/>
          </a:prstGeom>
          <a:noFill/>
        </p:spPr>
        <p:txBody>
          <a:bodyPr wrap="square" rtlCol="0">
            <a:spAutoFit/>
          </a:bodyPr>
          <a:lstStyle/>
          <a:p>
            <a:pPr algn="ctr">
              <a:lnSpc>
                <a:spcPct val="150000"/>
              </a:lnSpc>
            </a:pPr>
            <a:r>
              <a:rPr lang="zh-CN" altLang="en-US" sz="1400" b="1" dirty="0">
                <a:solidFill>
                  <a:schemeClr val="bg1"/>
                </a:solidFill>
                <a:latin typeface="华文楷体" panose="02010600040101010101" pitchFamily="2" charset="-122"/>
                <a:ea typeface="华文楷体" panose="02010600040101010101" pitchFamily="2" charset="-122"/>
                <a:cs typeface="+mn-ea"/>
                <a:sym typeface="Arial" panose="020B0604020202020204" pitchFamily="34" charset="0"/>
              </a:rPr>
              <a:t>关税贸易总协定</a:t>
            </a:r>
            <a:endParaRPr lang="zh-CN" altLang="en-US" sz="1400" b="1" dirty="0">
              <a:solidFill>
                <a:schemeClr val="bg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pic>
        <p:nvPicPr>
          <p:cNvPr id="3" name="图片 2"/>
          <p:cNvPicPr>
            <a:picLocks noChangeAspect="1"/>
          </p:cNvPicPr>
          <p:nvPr/>
        </p:nvPicPr>
        <p:blipFill>
          <a:blip r:embed="rId5"/>
          <a:stretch>
            <a:fillRect/>
          </a:stretch>
        </p:blipFill>
        <p:spPr>
          <a:xfrm>
            <a:off x="4333875" y="3556658"/>
            <a:ext cx="1309770" cy="1543855"/>
          </a:xfrm>
          <a:prstGeom prst="rect">
            <a:avLst/>
          </a:prstGeom>
        </p:spPr>
      </p:pic>
      <p:sp>
        <p:nvSpPr>
          <p:cNvPr id="57" name="椭圆 56"/>
          <p:cNvSpPr/>
          <p:nvPr/>
        </p:nvSpPr>
        <p:spPr>
          <a:xfrm>
            <a:off x="3836235" y="3228447"/>
            <a:ext cx="2305050" cy="2200275"/>
          </a:xfrm>
          <a:prstGeom prst="ellipse">
            <a:avLst/>
          </a:prstGeom>
          <a:noFill/>
          <a:ln w="7620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肘形连接符 38"/>
          <p:cNvCxnSpPr/>
          <p:nvPr>
            <p:custDataLst>
              <p:tags r:id="rId6"/>
            </p:custDataLst>
          </p:nvPr>
        </p:nvCxnSpPr>
        <p:spPr>
          <a:xfrm rot="10800000">
            <a:off x="2485712" y="3384337"/>
            <a:ext cx="1419538" cy="592470"/>
          </a:xfrm>
          <a:prstGeom prst="bentConnector3">
            <a:avLst>
              <a:gd name="adj1" fmla="val 50000"/>
            </a:avLst>
          </a:prstGeom>
          <a:ln w="19050">
            <a:solidFill>
              <a:srgbClr val="9A0001"/>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sp>
        <p:nvSpPr>
          <p:cNvPr id="59" name="TextBox 72"/>
          <p:cNvSpPr txBox="1"/>
          <p:nvPr>
            <p:custDataLst>
              <p:tags r:id="rId7"/>
            </p:custDataLst>
          </p:nvPr>
        </p:nvSpPr>
        <p:spPr>
          <a:xfrm>
            <a:off x="518803" y="2791867"/>
            <a:ext cx="1752595"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defRPr/>
            </a:pPr>
            <a:r>
              <a:rPr kumimoji="0" lang="zh-CN" altLang="en-US" sz="1200" b="1" i="0" u="none" strike="noStrike" kern="1200" cap="none" spc="0" normalizeH="0" baseline="0" noProof="0" dirty="0">
                <a:ln>
                  <a:noFill/>
                </a:ln>
                <a:solidFill>
                  <a:srgbClr val="9A0001"/>
                </a:solidFill>
                <a:effectLst/>
                <a:uLnTx/>
                <a:uFillTx/>
                <a:latin typeface="Times New Roman" panose="02020603050405020304" pitchFamily="18" charset="0"/>
                <a:ea typeface="楷体" panose="02010609060101010101" pitchFamily="49" charset="-122"/>
                <a:cs typeface="Arial" panose="020B0604020202020204" pitchFamily="34" charset="0"/>
                <a:sym typeface="Times New Roman" panose="02020603050405020304" pitchFamily="18" charset="0"/>
              </a:rPr>
              <a:t>协定宗旨</a:t>
            </a:r>
            <a:endParaRPr kumimoji="0" lang="en-US" altLang="zh-CN" sz="1200" b="1" i="0" u="none" strike="noStrike" kern="1200" cap="none" spc="0" normalizeH="0" baseline="0" noProof="0" dirty="0">
              <a:ln>
                <a:noFill/>
              </a:ln>
              <a:solidFill>
                <a:srgbClr val="9A0001"/>
              </a:solidFill>
              <a:effectLst/>
              <a:uLnTx/>
              <a:uFillTx/>
              <a:latin typeface="Times New Roman" panose="02020603050405020304" pitchFamily="18" charset="0"/>
              <a:ea typeface="楷体" panose="02010609060101010101" pitchFamily="49" charset="-122"/>
              <a:cs typeface="Arial" panose="020B0604020202020204" pitchFamily="34" charset="0"/>
              <a:sym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defRPr/>
            </a:pPr>
            <a:r>
              <a:rPr kumimoji="0" lang="zh-CN" altLang="en-US" sz="1100" i="0" u="none" strike="noStrike" kern="1200" cap="none" spc="0" normalizeH="0" baseline="0" noProof="0" dirty="0">
                <a:ln>
                  <a:noFill/>
                </a:ln>
                <a:solidFill>
                  <a:srgbClr val="9A0001"/>
                </a:solidFill>
                <a:effectLst/>
                <a:uLnTx/>
                <a:uFillTx/>
                <a:latin typeface="Times New Roman" panose="02020603050405020304" pitchFamily="18" charset="0"/>
                <a:ea typeface="楷体" panose="02010609060101010101" pitchFamily="49" charset="-122"/>
                <a:cs typeface="Arial" panose="020B0604020202020204" pitchFamily="34" charset="0"/>
                <a:sym typeface="Times New Roman" panose="02020603050405020304" pitchFamily="18" charset="0"/>
              </a:rPr>
              <a:t>提高缔约国人民的生活水平，保证充分就业、实际收入和有效需求的增长，扩大世界资源的利用</a:t>
            </a:r>
            <a:endParaRPr kumimoji="0" lang="en-US" altLang="zh-CN" sz="1100" i="0" u="none" strike="noStrike" kern="1200" cap="none" spc="0" normalizeH="0" baseline="0" noProof="0" dirty="0">
              <a:ln>
                <a:noFill/>
              </a:ln>
              <a:solidFill>
                <a:srgbClr val="9A0001"/>
              </a:solidFill>
              <a:effectLst/>
              <a:uLnTx/>
              <a:uFillTx/>
              <a:latin typeface="Times New Roman" panose="02020603050405020304" pitchFamily="18" charset="0"/>
              <a:ea typeface="楷体" panose="02010609060101010101" pitchFamily="49" charset="-122"/>
              <a:cs typeface="Arial" panose="020B0604020202020204" pitchFamily="34" charset="0"/>
              <a:sym typeface="Times New Roman" panose="02020603050405020304" pitchFamily="18" charset="0"/>
            </a:endParaRPr>
          </a:p>
        </p:txBody>
      </p:sp>
      <p:cxnSp>
        <p:nvCxnSpPr>
          <p:cNvPr id="62" name="Straight Connector 112"/>
          <p:cNvCxnSpPr/>
          <p:nvPr>
            <p:custDataLst>
              <p:tags r:id="rId8"/>
            </p:custDataLst>
          </p:nvPr>
        </p:nvCxnSpPr>
        <p:spPr>
          <a:xfrm>
            <a:off x="2485712" y="2716329"/>
            <a:ext cx="0" cy="1260478"/>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75" name="矩形 74"/>
          <p:cNvSpPr/>
          <p:nvPr>
            <p:custDataLst>
              <p:tags r:id="rId9"/>
            </p:custDataLst>
          </p:nvPr>
        </p:nvSpPr>
        <p:spPr>
          <a:xfrm>
            <a:off x="829935" y="4798483"/>
            <a:ext cx="1838320" cy="1437044"/>
          </a:xfrm>
          <a:prstGeom prst="rect">
            <a:avLst/>
          </a:prstGeom>
          <a:solidFill>
            <a:srgbClr val="FFE1E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sym typeface="Times New Roman" panose="02020603050405020304" pitchFamily="18" charset="0"/>
            </a:endParaRPr>
          </a:p>
        </p:txBody>
      </p:sp>
      <p:sp>
        <p:nvSpPr>
          <p:cNvPr id="76" name="TextBox 72"/>
          <p:cNvSpPr txBox="1"/>
          <p:nvPr>
            <p:custDataLst>
              <p:tags r:id="rId10"/>
            </p:custDataLst>
          </p:nvPr>
        </p:nvSpPr>
        <p:spPr>
          <a:xfrm>
            <a:off x="859760" y="4852653"/>
            <a:ext cx="1752595" cy="12618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defRPr/>
            </a:pPr>
            <a:r>
              <a:rPr kumimoji="0" lang="zh-CN" altLang="en-US" sz="1200" b="1" i="0" u="none" strike="noStrike" kern="1200" cap="none" spc="0" normalizeH="0" baseline="0" noProof="0" dirty="0">
                <a:ln>
                  <a:noFill/>
                </a:ln>
                <a:solidFill>
                  <a:srgbClr val="9A0001"/>
                </a:solidFill>
                <a:effectLst/>
                <a:uLnTx/>
                <a:uFillTx/>
                <a:latin typeface="Times New Roman" panose="02020603050405020304" pitchFamily="18" charset="0"/>
                <a:ea typeface="楷体" panose="02010609060101010101" pitchFamily="49" charset="-122"/>
                <a:cs typeface="Arial" panose="020B0604020202020204" pitchFamily="34" charset="0"/>
                <a:sym typeface="Times New Roman" panose="02020603050405020304" pitchFamily="18" charset="0"/>
              </a:rPr>
              <a:t>协定内容</a:t>
            </a:r>
            <a:endParaRPr kumimoji="0" lang="en-US" altLang="zh-CN" sz="1200" b="1" i="0" u="none" strike="noStrike" kern="1200" cap="none" spc="0" normalizeH="0" baseline="0" noProof="0" dirty="0">
              <a:ln>
                <a:noFill/>
              </a:ln>
              <a:solidFill>
                <a:srgbClr val="9A0001"/>
              </a:solidFill>
              <a:effectLst/>
              <a:uLnTx/>
              <a:uFillTx/>
              <a:latin typeface="Times New Roman" panose="02020603050405020304" pitchFamily="18" charset="0"/>
              <a:ea typeface="楷体" panose="02010609060101010101" pitchFamily="49" charset="-122"/>
              <a:cs typeface="Arial" panose="020B0604020202020204" pitchFamily="34" charset="0"/>
              <a:sym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defRPr/>
            </a:pPr>
            <a:r>
              <a:rPr kumimoji="0" lang="zh-CN" altLang="en-US" sz="1100" i="0" u="none" strike="noStrike" kern="1200" cap="none" spc="0" normalizeH="0" baseline="0" noProof="0" dirty="0">
                <a:ln>
                  <a:noFill/>
                </a:ln>
                <a:solidFill>
                  <a:srgbClr val="9A0001"/>
                </a:solidFill>
                <a:effectLst/>
                <a:uLnTx/>
                <a:uFillTx/>
                <a:latin typeface="Times New Roman" panose="02020603050405020304" pitchFamily="18" charset="0"/>
                <a:ea typeface="楷体" panose="02010609060101010101" pitchFamily="49" charset="-122"/>
                <a:cs typeface="Arial" panose="020B0604020202020204" pitchFamily="34" charset="0"/>
                <a:sym typeface="Times New Roman" panose="02020603050405020304" pitchFamily="18" charset="0"/>
              </a:rPr>
              <a:t>适用最惠国待遇</a:t>
            </a:r>
            <a:endParaRPr kumimoji="0" lang="en-US" altLang="zh-CN" sz="1100" i="0" u="none" strike="noStrike" kern="1200" cap="none" spc="0" normalizeH="0" baseline="0" noProof="0" dirty="0">
              <a:ln>
                <a:noFill/>
              </a:ln>
              <a:solidFill>
                <a:srgbClr val="9A0001"/>
              </a:solidFill>
              <a:effectLst/>
              <a:uLnTx/>
              <a:uFillTx/>
              <a:latin typeface="Times New Roman" panose="02020603050405020304" pitchFamily="18" charset="0"/>
              <a:ea typeface="楷体" panose="02010609060101010101" pitchFamily="49" charset="-122"/>
              <a:cs typeface="Arial" panose="020B0604020202020204" pitchFamily="34" charset="0"/>
              <a:sym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defRPr/>
            </a:pPr>
            <a:r>
              <a:rPr lang="zh-CN" altLang="en-US" sz="1100" dirty="0">
                <a:solidFill>
                  <a:srgbClr val="9A0001"/>
                </a:solidFill>
                <a:latin typeface="Times New Roman" panose="02020603050405020304" pitchFamily="18" charset="0"/>
                <a:ea typeface="楷体" panose="02010609060101010101" pitchFamily="49" charset="-122"/>
                <a:cs typeface="Arial" panose="020B0604020202020204" pitchFamily="34" charset="0"/>
                <a:sym typeface="Times New Roman" panose="02020603050405020304" pitchFamily="18" charset="0"/>
              </a:rPr>
              <a:t>关税减让</a:t>
            </a:r>
            <a:endParaRPr lang="en-US" altLang="zh-CN" sz="1100" dirty="0">
              <a:solidFill>
                <a:srgbClr val="9A0001"/>
              </a:solidFill>
              <a:latin typeface="Times New Roman" panose="02020603050405020304" pitchFamily="18" charset="0"/>
              <a:ea typeface="楷体" panose="02010609060101010101" pitchFamily="49" charset="-122"/>
              <a:cs typeface="Arial" panose="020B0604020202020204" pitchFamily="34" charset="0"/>
              <a:sym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defRPr/>
            </a:pPr>
            <a:r>
              <a:rPr kumimoji="0" lang="zh-CN" altLang="en-US" sz="1100" i="0" u="none" strike="noStrike" kern="1200" cap="none" spc="0" normalizeH="0" baseline="0" noProof="0" dirty="0">
                <a:ln>
                  <a:noFill/>
                </a:ln>
                <a:solidFill>
                  <a:srgbClr val="9A0001"/>
                </a:solidFill>
                <a:effectLst/>
                <a:uLnTx/>
                <a:uFillTx/>
                <a:latin typeface="Times New Roman" panose="02020603050405020304" pitchFamily="18" charset="0"/>
                <a:ea typeface="楷体" panose="02010609060101010101" pitchFamily="49" charset="-122"/>
                <a:cs typeface="Arial" panose="020B0604020202020204" pitchFamily="34" charset="0"/>
                <a:sym typeface="Times New Roman" panose="02020603050405020304" pitchFamily="18" charset="0"/>
              </a:rPr>
              <a:t>取消进口数量限制</a:t>
            </a:r>
            <a:endParaRPr kumimoji="0" lang="en-US" altLang="zh-CN" sz="1100" i="0" u="none" strike="noStrike" kern="1200" cap="none" spc="0" normalizeH="0" baseline="0" noProof="0" dirty="0">
              <a:ln>
                <a:noFill/>
              </a:ln>
              <a:solidFill>
                <a:srgbClr val="9A0001"/>
              </a:solidFill>
              <a:effectLst/>
              <a:uLnTx/>
              <a:uFillTx/>
              <a:latin typeface="Times New Roman" panose="02020603050405020304" pitchFamily="18" charset="0"/>
              <a:ea typeface="楷体" panose="02010609060101010101" pitchFamily="49" charset="-122"/>
              <a:cs typeface="Arial" panose="020B0604020202020204" pitchFamily="34" charset="0"/>
              <a:sym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defRPr/>
            </a:pPr>
            <a:r>
              <a:rPr lang="zh-CN" altLang="en-US" sz="1100" dirty="0">
                <a:solidFill>
                  <a:srgbClr val="9A0001"/>
                </a:solidFill>
                <a:latin typeface="Times New Roman" panose="02020603050405020304" pitchFamily="18" charset="0"/>
                <a:ea typeface="楷体" panose="02010609060101010101" pitchFamily="49" charset="-122"/>
                <a:cs typeface="Arial" panose="020B0604020202020204" pitchFamily="34" charset="0"/>
                <a:sym typeface="Times New Roman" panose="02020603050405020304" pitchFamily="18" charset="0"/>
              </a:rPr>
              <a:t>保护和紧急措施</a:t>
            </a:r>
            <a:endParaRPr kumimoji="0" lang="en-US" altLang="zh-CN" sz="1100" i="0" u="none" strike="noStrike" kern="1200" cap="none" spc="0" normalizeH="0" baseline="0" noProof="0" dirty="0">
              <a:ln>
                <a:noFill/>
              </a:ln>
              <a:solidFill>
                <a:srgbClr val="9A0001"/>
              </a:solidFill>
              <a:effectLst/>
              <a:uLnTx/>
              <a:uFillTx/>
              <a:latin typeface="Times New Roman" panose="02020603050405020304" pitchFamily="18" charset="0"/>
              <a:ea typeface="楷体" panose="02010609060101010101" pitchFamily="49" charset="-122"/>
              <a:cs typeface="Arial" panose="020B0604020202020204" pitchFamily="34" charset="0"/>
              <a:sym typeface="Times New Roman" panose="02020603050405020304" pitchFamily="18" charset="0"/>
            </a:endParaRPr>
          </a:p>
        </p:txBody>
      </p:sp>
      <p:cxnSp>
        <p:nvCxnSpPr>
          <p:cNvPr id="77" name="肘形连接符 38"/>
          <p:cNvCxnSpPr/>
          <p:nvPr>
            <p:custDataLst>
              <p:tags r:id="rId11"/>
            </p:custDataLst>
          </p:nvPr>
        </p:nvCxnSpPr>
        <p:spPr>
          <a:xfrm rot="10800000" flipV="1">
            <a:off x="2760262" y="4941795"/>
            <a:ext cx="1258515" cy="572573"/>
          </a:xfrm>
          <a:prstGeom prst="bentConnector3">
            <a:avLst>
              <a:gd name="adj1" fmla="val 50000"/>
            </a:avLst>
          </a:prstGeom>
          <a:ln w="19050">
            <a:solidFill>
              <a:srgbClr val="9A0001"/>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112"/>
          <p:cNvCxnSpPr/>
          <p:nvPr>
            <p:custDataLst>
              <p:tags r:id="rId12"/>
            </p:custDataLst>
          </p:nvPr>
        </p:nvCxnSpPr>
        <p:spPr>
          <a:xfrm>
            <a:off x="2819087" y="4777706"/>
            <a:ext cx="0" cy="1437044"/>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89" name="矩形 88"/>
          <p:cNvSpPr/>
          <p:nvPr>
            <p:custDataLst>
              <p:tags r:id="rId13"/>
            </p:custDataLst>
          </p:nvPr>
        </p:nvSpPr>
        <p:spPr>
          <a:xfrm>
            <a:off x="6844414" y="2791868"/>
            <a:ext cx="4487826" cy="3602485"/>
          </a:xfrm>
          <a:prstGeom prst="rect">
            <a:avLst/>
          </a:prstGeom>
          <a:solidFill>
            <a:srgbClr val="FFE1E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sym typeface="Times New Roman" panose="02020603050405020304" pitchFamily="18" charset="0"/>
            </a:endParaRPr>
          </a:p>
        </p:txBody>
      </p:sp>
      <p:sp>
        <p:nvSpPr>
          <p:cNvPr id="90" name="文本框 89"/>
          <p:cNvSpPr txBox="1"/>
          <p:nvPr/>
        </p:nvSpPr>
        <p:spPr>
          <a:xfrm>
            <a:off x="6509781" y="3064112"/>
            <a:ext cx="1555199" cy="276999"/>
          </a:xfrm>
          <a:prstGeom prst="rect">
            <a:avLst/>
          </a:prstGeom>
          <a:noFill/>
        </p:spPr>
        <p:txBody>
          <a:bodyPr wrap="square">
            <a:spAutoFit/>
          </a:bodyPr>
          <a:lstStyle/>
          <a:p>
            <a:pPr algn="ctr"/>
            <a:r>
              <a:rPr lang="zh-CN" altLang="en-US" sz="1200" b="1" dirty="0">
                <a:latin typeface="Times  New Roman"/>
                <a:ea typeface="楷体" panose="02010609060101010101" pitchFamily="49" charset="-122"/>
                <a:cs typeface="+mn-ea"/>
                <a:sym typeface="+mn-lt"/>
              </a:rPr>
              <a:t>评价</a:t>
            </a:r>
            <a:endParaRPr lang="zh-CN" altLang="en-US" sz="1200" b="1" dirty="0">
              <a:latin typeface="Times  New Roman"/>
              <a:ea typeface="楷体" panose="02010609060101010101" pitchFamily="49" charset="-122"/>
              <a:cs typeface="+mn-ea"/>
              <a:sym typeface="+mn-lt"/>
            </a:endParaRPr>
          </a:p>
        </p:txBody>
      </p:sp>
      <p:sp>
        <p:nvSpPr>
          <p:cNvPr id="91" name="文本框 90"/>
          <p:cNvSpPr txBox="1"/>
          <p:nvPr/>
        </p:nvSpPr>
        <p:spPr>
          <a:xfrm>
            <a:off x="6971056" y="3556658"/>
            <a:ext cx="4352627" cy="2954655"/>
          </a:xfrm>
          <a:prstGeom prst="rect">
            <a:avLst/>
          </a:prstGeom>
          <a:noFill/>
        </p:spPr>
        <p:txBody>
          <a:bodyPr wrap="square" rtlCol="0">
            <a:spAutoFit/>
          </a:bodyPr>
          <a:lstStyle/>
          <a:p>
            <a:pPr marL="342900" indent="-342900" algn="l">
              <a:spcAft>
                <a:spcPts val="600"/>
              </a:spcAft>
              <a:buFont typeface="Arial" panose="020B0604020202020204" pitchFamily="34" charset="0"/>
              <a:buChar char="•"/>
            </a:pPr>
            <a:r>
              <a:rPr lang="zh-CN" altLang="en-US"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为各成员国规范了一套处理它们之间贸易关系的原则及规章</a:t>
            </a:r>
            <a:endParaRPr lang="en-US" altLang="zh-CN"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endParaRPr>
          </a:p>
          <a:p>
            <a:pPr marL="342900" indent="-342900" algn="l">
              <a:spcAft>
                <a:spcPts val="600"/>
              </a:spcAft>
              <a:buFont typeface="Arial" panose="020B0604020202020204" pitchFamily="34" charset="0"/>
              <a:buChar char="•"/>
            </a:pPr>
            <a:r>
              <a:rPr lang="zh-CN" altLang="en-US"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为解决各成员国在相互的贸易关系中所产生的矛盾和纠纷提供了场所和规则</a:t>
            </a:r>
            <a:endParaRPr lang="en-US" altLang="zh-CN"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endParaRPr>
          </a:p>
          <a:p>
            <a:pPr marL="342900" indent="-342900" algn="l">
              <a:spcAft>
                <a:spcPts val="600"/>
              </a:spcAft>
              <a:buFont typeface="Arial" panose="020B0604020202020204" pitchFamily="34" charset="0"/>
              <a:buChar char="•"/>
            </a:pPr>
            <a:r>
              <a:rPr lang="zh-CN" altLang="en-US"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为成员国举行关税减让谈判提供了可能和方针。发达国家的平均关税已从</a:t>
            </a:r>
            <a:r>
              <a:rPr lang="en-US" altLang="zh-CN"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1948</a:t>
            </a:r>
            <a:r>
              <a:rPr lang="zh-CN" altLang="en-US"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年的</a:t>
            </a:r>
            <a:r>
              <a:rPr lang="en-US" altLang="zh-CN"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36%</a:t>
            </a:r>
            <a:r>
              <a:rPr lang="zh-CN" altLang="en-US"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降到</a:t>
            </a:r>
            <a:r>
              <a:rPr lang="en-US" altLang="zh-CN"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90</a:t>
            </a:r>
            <a:r>
              <a:rPr lang="zh-CN" altLang="en-US"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年代中期的</a:t>
            </a:r>
            <a:r>
              <a:rPr lang="en-US" altLang="zh-CN"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3.8%</a:t>
            </a:r>
            <a:r>
              <a:rPr lang="zh-CN" altLang="en-US"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，发展中国家和地区同期降至</a:t>
            </a:r>
            <a:r>
              <a:rPr lang="en-US" altLang="zh-CN"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12.7%</a:t>
            </a:r>
            <a:endParaRPr lang="en-US" altLang="zh-CN"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endParaRPr>
          </a:p>
          <a:p>
            <a:pPr marL="342900" indent="-342900" algn="l">
              <a:spcAft>
                <a:spcPts val="600"/>
              </a:spcAft>
              <a:buFont typeface="Arial" panose="020B0604020202020204" pitchFamily="34" charset="0"/>
              <a:buChar char="•"/>
            </a:pPr>
            <a:r>
              <a:rPr lang="zh-CN" altLang="en-US"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努力为发展中国家争取贸易优惠条件</a:t>
            </a:r>
            <a:endParaRPr lang="en-US" altLang="zh-CN"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endParaRPr>
          </a:p>
          <a:p>
            <a:pPr marL="342900" indent="-342900" algn="l">
              <a:spcAft>
                <a:spcPts val="600"/>
              </a:spcAft>
              <a:buFont typeface="Arial" panose="020B0604020202020204" pitchFamily="34" charset="0"/>
              <a:buChar char="•"/>
            </a:pPr>
            <a:r>
              <a:rPr lang="zh-CN" altLang="en-US"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总协定为各国提供经贸资料和培训经贸人才</a:t>
            </a:r>
            <a:endParaRPr lang="en-US" altLang="zh-CN"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endParaRPr>
          </a:p>
          <a:p>
            <a:pPr marL="342900" indent="-342900" algn="l">
              <a:spcAft>
                <a:spcPts val="600"/>
              </a:spcAft>
              <a:buFont typeface="Arial" panose="020B0604020202020204" pitchFamily="34" charset="0"/>
              <a:buChar char="•"/>
            </a:pPr>
            <a:r>
              <a:rPr lang="zh-CN" altLang="en-US"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rPr>
              <a:t>缺陷：关贸总协定不是一个常设组织，而是一个临时使用的多边贸易协定，存在诸多弊端，特别是在解决争端时缺乏法律性的强制性措施</a:t>
            </a:r>
            <a:endParaRPr lang="zh-CN" altLang="en-US"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endParaRPr>
          </a:p>
          <a:p>
            <a:pPr marL="342900" indent="-342900" algn="l">
              <a:spcAft>
                <a:spcPts val="600"/>
              </a:spcAft>
              <a:buFont typeface="Arial" panose="020B0604020202020204" pitchFamily="34" charset="0"/>
              <a:buChar char="•"/>
            </a:pPr>
            <a:endParaRPr lang="zh-CN" altLang="en-US" sz="1200" dirty="0">
              <a:latin typeface="华文楷体" panose="02010600040101010101" pitchFamily="2" charset="-122"/>
              <a:ea typeface="华文楷体" panose="02010600040101010101" pitchFamily="2" charset="-122"/>
              <a:cs typeface="华文仿宋" panose="02010600040101010101" charset="-122"/>
              <a:sym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 name="think-cell 幻灯片" r:id="rId2" imgW="5080" imgH="5080" progId="TCLayout.ActiveDocument.1">
                  <p:embed/>
                </p:oleObj>
              </mc:Choice>
              <mc:Fallback>
                <p:oleObj name="think-cell 幻灯片" r:id="rId2" imgW="5080" imgH="5080" progId="TCLayout.ActiveDocument.1">
                  <p:embed/>
                  <p:pic>
                    <p:nvPicPr>
                      <p:cNvPr id="0" name="图片 1"/>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3" name="灯片编号占位符 2"/>
          <p:cNvSpPr>
            <a:spLocks noGrp="1"/>
          </p:cNvSpPr>
          <p:nvPr>
            <p:ph type="sldNum" sz="quarter" idx="4"/>
          </p:nvPr>
        </p:nvSpPr>
        <p:spPr/>
        <p:txBody>
          <a:body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4" name="标题 3"/>
          <p:cNvSpPr>
            <a:spLocks noGrp="1"/>
          </p:cNvSpPr>
          <p:nvPr>
            <p:ph type="title"/>
          </p:nvPr>
        </p:nvSpPr>
        <p:spPr/>
        <p:txBody>
          <a:bodyPr vert="horz">
            <a:normAutofit fontScale="90000"/>
          </a:bodyPr>
          <a:lstStyle/>
          <a:p>
            <a:r>
              <a:rPr lang="zh-CN" altLang="en-US" sz="2200" spc="600" dirty="0">
                <a:solidFill>
                  <a:srgbClr val="9A0001"/>
                </a:solidFill>
                <a:latin typeface="华文楷体" panose="02010600040101010101" pitchFamily="2" charset="-122"/>
                <a:ea typeface="华文楷体" panose="02010600040101010101" pitchFamily="2" charset="-122"/>
                <a:sym typeface="Arial" panose="020B0604020202020204" pitchFamily="34" charset="0"/>
              </a:rPr>
              <a:t>战后全球经济体系的建立与发展</a:t>
            </a:r>
            <a:br>
              <a:rPr lang="zh-CN" altLang="en-US" sz="2200" spc="600" dirty="0">
                <a:solidFill>
                  <a:srgbClr val="9A0001"/>
                </a:solidFill>
                <a:latin typeface="华文楷体" panose="02010600040101010101" pitchFamily="2" charset="-122"/>
                <a:ea typeface="华文楷体" panose="02010600040101010101" pitchFamily="2" charset="-122"/>
                <a:sym typeface="Arial" panose="020B0604020202020204" pitchFamily="34" charset="0"/>
              </a:rPr>
            </a:br>
            <a:r>
              <a:rPr lang="zh-CN" altLang="en-US" sz="1800" spc="600" dirty="0">
                <a:solidFill>
                  <a:srgbClr val="9A0001"/>
                </a:solidFill>
                <a:latin typeface="华文楷体" panose="02010600040101010101" pitchFamily="2" charset="-122"/>
                <a:ea typeface="华文楷体" panose="02010600040101010101" pitchFamily="2" charset="-122"/>
                <a:sym typeface="Arial" panose="020B0604020202020204" pitchFamily="34" charset="0"/>
              </a:rPr>
              <a:t>世界贸易组织</a:t>
            </a:r>
            <a:r>
              <a:rPr lang="en-US" altLang="zh-CN" sz="1800" spc="600" dirty="0">
                <a:solidFill>
                  <a:srgbClr val="9A0001"/>
                </a:solidFill>
                <a:latin typeface="华文楷体" panose="02010600040101010101" pitchFamily="2" charset="-122"/>
                <a:ea typeface="华文楷体" panose="02010600040101010101" pitchFamily="2" charset="-122"/>
                <a:sym typeface="Arial" panose="020B0604020202020204" pitchFamily="34" charset="0"/>
              </a:rPr>
              <a:t>(WTO)</a:t>
            </a:r>
            <a:endParaRPr lang="zh-CN" altLang="en-US" sz="1800" dirty="0"/>
          </a:p>
        </p:txBody>
      </p:sp>
      <p:sp>
        <p:nvSpPr>
          <p:cNvPr id="6" name="文本占位符 5"/>
          <p:cNvSpPr>
            <a:spLocks noGrp="1"/>
          </p:cNvSpPr>
          <p:nvPr>
            <p:ph type="body" sz="quarter" idx="10"/>
          </p:nvPr>
        </p:nvSpPr>
        <p:spPr>
          <a:xfrm>
            <a:off x="3046308" y="1107843"/>
            <a:ext cx="8702684" cy="1419225"/>
          </a:xfrm>
        </p:spPr>
        <p:txBody>
          <a:bodyPr>
            <a:normAutofit/>
          </a:bodyPr>
          <a:lstStyle/>
          <a:p>
            <a:pPr marL="304800" marR="133350" indent="-171450">
              <a:lnSpc>
                <a:spcPct val="100000"/>
              </a:lnSpc>
              <a:spcBef>
                <a:spcPts val="0"/>
              </a:spcBef>
              <a:spcAft>
                <a:spcPts val="600"/>
              </a:spcAft>
              <a:buFont typeface="Wingdings" panose="05000000000000000000" pitchFamily="2" charset="2"/>
              <a:buChar char="Ø"/>
            </a:pPr>
            <a:r>
              <a:rPr lang="en-US" altLang="zh-CN" sz="1200" b="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GATT</a:t>
            </a:r>
            <a:r>
              <a:rPr lang="zh-CN" altLang="zh-CN" sz="1200" b="0" kern="100" dirty="0">
                <a:solidFill>
                  <a:schemeClr val="tx1"/>
                </a:solidFill>
                <a:effectLst/>
                <a:latin typeface="等线" panose="02010600030101010101" pitchFamily="2" charset="-122"/>
                <a:ea typeface="楷体" panose="02010609060101010101" pitchFamily="49" charset="-122"/>
                <a:cs typeface="Times New Roman" panose="02020603050405020304" pitchFamily="18" charset="0"/>
              </a:rPr>
              <a:t>的限制逐渐显现，如无法管制服务贸易和知识产权</a:t>
            </a:r>
            <a:r>
              <a:rPr lang="zh-CN" altLang="en-US" sz="1200" b="0" kern="100" dirty="0">
                <a:solidFill>
                  <a:schemeClr val="tx1"/>
                </a:solidFill>
                <a:effectLst/>
                <a:latin typeface="等线" panose="02010600030101010101" pitchFamily="2" charset="-122"/>
                <a:ea typeface="楷体" panose="02010609060101010101" pitchFamily="49" charset="-122"/>
                <a:cs typeface="Times New Roman" panose="02020603050405020304" pitchFamily="18" charset="0"/>
              </a:rPr>
              <a:t>，</a:t>
            </a:r>
            <a:r>
              <a:rPr lang="zh-CN" altLang="zh-CN" sz="1200" b="0" kern="100" dirty="0">
                <a:solidFill>
                  <a:schemeClr val="tx1"/>
                </a:solidFill>
                <a:effectLst/>
                <a:latin typeface="等线" panose="02010600030101010101" pitchFamily="2" charset="-122"/>
                <a:ea typeface="楷体" panose="02010609060101010101" pitchFamily="49" charset="-122"/>
                <a:cs typeface="Times New Roman" panose="02020603050405020304" pitchFamily="18" charset="0"/>
              </a:rPr>
              <a:t>当时的争端解决机制落后且效率低下</a:t>
            </a:r>
            <a:endParaRPr lang="en-US" altLang="zh-CN" sz="1200" b="0" kern="100" dirty="0">
              <a:solidFill>
                <a:schemeClr val="tx1"/>
              </a:solidFill>
              <a:effectLst/>
              <a:latin typeface="等线" panose="02010600030101010101" pitchFamily="2" charset="-122"/>
              <a:ea typeface="楷体" panose="02010609060101010101" pitchFamily="49" charset="-122"/>
              <a:cs typeface="Times New Roman" panose="02020603050405020304" pitchFamily="18" charset="0"/>
            </a:endParaRPr>
          </a:p>
          <a:p>
            <a:pPr marL="304800" marR="133350" indent="-171450">
              <a:lnSpc>
                <a:spcPct val="100000"/>
              </a:lnSpc>
              <a:spcBef>
                <a:spcPts val="0"/>
              </a:spcBef>
              <a:spcAft>
                <a:spcPts val="600"/>
              </a:spcAft>
              <a:buFont typeface="Wingdings" panose="05000000000000000000" pitchFamily="2" charset="2"/>
              <a:buChar char="Ø"/>
            </a:pPr>
            <a:r>
              <a:rPr lang="en-US" altLang="zh-CN" sz="1200" b="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1995</a:t>
            </a:r>
            <a:r>
              <a:rPr lang="zh-CN" altLang="zh-CN" sz="1200" b="0" kern="100" dirty="0">
                <a:solidFill>
                  <a:schemeClr val="tx1"/>
                </a:solidFill>
                <a:effectLst/>
                <a:latin typeface="等线" panose="02010600030101010101" pitchFamily="2" charset="-122"/>
                <a:ea typeface="楷体" panose="02010609060101010101" pitchFamily="49" charset="-122"/>
                <a:cs typeface="Times New Roman" panose="02020603050405020304" pitchFamily="18" charset="0"/>
              </a:rPr>
              <a:t>年，</a:t>
            </a:r>
            <a:r>
              <a:rPr lang="en-US" altLang="zh-CN" sz="1200" b="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WTO</a:t>
            </a:r>
            <a:r>
              <a:rPr lang="zh-CN" altLang="zh-CN" sz="1200" b="0" kern="100" dirty="0">
                <a:solidFill>
                  <a:schemeClr val="tx1"/>
                </a:solidFill>
                <a:effectLst/>
                <a:latin typeface="等线" panose="02010600030101010101" pitchFamily="2" charset="-122"/>
                <a:ea typeface="楷体" panose="02010609060101010101" pitchFamily="49" charset="-122"/>
                <a:cs typeface="Times New Roman" panose="02020603050405020304" pitchFamily="18" charset="0"/>
              </a:rPr>
              <a:t>在乌拉圭轮谈判之后成立，成为全球贸易体系的核心机构。</a:t>
            </a:r>
            <a:r>
              <a:rPr lang="en-US" altLang="zh-CN" sz="1200" b="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WTO</a:t>
            </a:r>
            <a:r>
              <a:rPr lang="zh-CN" altLang="zh-CN" sz="1200" b="0" kern="100" dirty="0">
                <a:solidFill>
                  <a:schemeClr val="tx1"/>
                </a:solidFill>
                <a:effectLst/>
                <a:latin typeface="等线" panose="02010600030101010101" pitchFamily="2" charset="-122"/>
                <a:ea typeface="楷体" panose="02010609060101010101" pitchFamily="49" charset="-122"/>
                <a:cs typeface="Times New Roman" panose="02020603050405020304" pitchFamily="18" charset="0"/>
              </a:rPr>
              <a:t>将贸易规则范围扩大到了服务、知识产权等领域，并设立了公正有效的争端解决机制</a:t>
            </a:r>
            <a:r>
              <a:rPr lang="en-US" altLang="zh-CN" sz="1200" b="0" kern="100" dirty="0">
                <a:solidFill>
                  <a:schemeClr val="tx1"/>
                </a:solidFill>
                <a:effectLst/>
                <a:latin typeface="等线" panose="02010600030101010101" pitchFamily="2" charset="-122"/>
                <a:ea typeface="楷体" panose="02010609060101010101" pitchFamily="49" charset="-122"/>
                <a:cs typeface="Times New Roman" panose="02020603050405020304" pitchFamily="18" charset="0"/>
              </a:rPr>
              <a:t>.</a:t>
            </a:r>
            <a:endParaRPr lang="en-US" altLang="zh-CN" sz="1200" b="0" kern="100" dirty="0">
              <a:solidFill>
                <a:schemeClr val="tx1"/>
              </a:solidFill>
              <a:effectLst/>
              <a:latin typeface="等线" panose="02010600030101010101" pitchFamily="2" charset="-122"/>
              <a:ea typeface="楷体" panose="02010609060101010101" pitchFamily="49" charset="-122"/>
              <a:cs typeface="Times New Roman" panose="02020603050405020304" pitchFamily="18" charset="0"/>
            </a:endParaRPr>
          </a:p>
          <a:p>
            <a:pPr marL="304800" marR="133350" indent="-171450">
              <a:lnSpc>
                <a:spcPct val="100000"/>
              </a:lnSpc>
              <a:spcBef>
                <a:spcPts val="0"/>
              </a:spcBef>
              <a:spcAft>
                <a:spcPts val="600"/>
              </a:spcAft>
              <a:buFont typeface="Wingdings" panose="05000000000000000000" pitchFamily="2" charset="2"/>
              <a:buChar char="Ø"/>
            </a:pPr>
            <a:r>
              <a:rPr lang="zh-CN" altLang="en-US" sz="1200" b="0" kern="100" dirty="0">
                <a:solidFill>
                  <a:schemeClr val="tx1"/>
                </a:solidFill>
                <a:effectLst/>
                <a:latin typeface="等线" panose="02010600030101010101" pitchFamily="2" charset="-122"/>
                <a:ea typeface="楷体" panose="02010609060101010101" pitchFamily="49" charset="-122"/>
                <a:cs typeface="Times New Roman" panose="02020603050405020304" pitchFamily="18" charset="0"/>
              </a:rPr>
              <a:t>世界贸易组织致力于促进各国市场的开放，调节贸易纠纷，实现全球范围内的贸易自由化。它通过多边贸易，促使各成员国之间逐渐取消贸易壁垒，使各国通过贸易获得生活水平的提高和经济的繁荣。</a:t>
            </a:r>
            <a:endParaRPr lang="zh-CN" altLang="en-US" sz="1200" b="0" kern="100" dirty="0">
              <a:solidFill>
                <a:schemeClr val="tx1"/>
              </a:solidFill>
              <a:effectLst/>
              <a:latin typeface="等线" panose="02010600030101010101" pitchFamily="2" charset="-122"/>
              <a:ea typeface="楷体" panose="02010609060101010101" pitchFamily="49" charset="-122"/>
              <a:cs typeface="Times New Roman" panose="02020603050405020304" pitchFamily="18" charset="0"/>
            </a:endParaRPr>
          </a:p>
        </p:txBody>
      </p:sp>
      <p:sp>
        <p:nvSpPr>
          <p:cNvPr id="7" name="矩形 6"/>
          <p:cNvSpPr/>
          <p:nvPr/>
        </p:nvSpPr>
        <p:spPr>
          <a:xfrm>
            <a:off x="514350" y="1038225"/>
            <a:ext cx="11353799" cy="1552575"/>
          </a:xfrm>
          <a:prstGeom prst="rect">
            <a:avLst/>
          </a:prstGeom>
          <a:noFill/>
          <a:ln w="19050">
            <a:solidFill>
              <a:srgbClr val="9A000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4"/>
          <a:stretch>
            <a:fillRect/>
          </a:stretch>
        </p:blipFill>
        <p:spPr>
          <a:xfrm>
            <a:off x="1200151" y="1256556"/>
            <a:ext cx="971550" cy="1200082"/>
          </a:xfrm>
          <a:prstGeom prst="rect">
            <a:avLst/>
          </a:prstGeom>
        </p:spPr>
      </p:pic>
      <p:sp>
        <p:nvSpPr>
          <p:cNvPr id="11" name="矩形 10"/>
          <p:cNvSpPr/>
          <p:nvPr/>
        </p:nvSpPr>
        <p:spPr>
          <a:xfrm>
            <a:off x="626957" y="959877"/>
            <a:ext cx="2316268" cy="2824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华文楷体" panose="02010600040101010101" pitchFamily="2" charset="-122"/>
                <a:ea typeface="华文楷体" panose="02010600040101010101" pitchFamily="2" charset="-122"/>
              </a:rPr>
              <a:t>世界贸易组织（</a:t>
            </a:r>
            <a:r>
              <a:rPr lang="en-US" altLang="zh-CN" sz="1400" b="1" dirty="0">
                <a:latin typeface="华文楷体" panose="02010600040101010101" pitchFamily="2" charset="-122"/>
                <a:ea typeface="华文楷体" panose="02010600040101010101" pitchFamily="2" charset="-122"/>
              </a:rPr>
              <a:t>WTO</a:t>
            </a:r>
            <a:r>
              <a:rPr lang="zh-CN" altLang="en-US" sz="1400" b="1" dirty="0">
                <a:latin typeface="华文楷体" panose="02010600040101010101" pitchFamily="2" charset="-122"/>
                <a:ea typeface="华文楷体" panose="02010600040101010101" pitchFamily="2" charset="-122"/>
              </a:rPr>
              <a:t>）</a:t>
            </a:r>
            <a:endParaRPr lang="zh-CN" altLang="en-US" sz="1400" b="1" dirty="0">
              <a:latin typeface="华文楷体" panose="02010600040101010101" pitchFamily="2" charset="-122"/>
              <a:ea typeface="华文楷体" panose="02010600040101010101" pitchFamily="2" charset="-122"/>
            </a:endParaRPr>
          </a:p>
        </p:txBody>
      </p:sp>
      <p:sp>
        <p:nvSpPr>
          <p:cNvPr id="14" name="文本框 13"/>
          <p:cNvSpPr txBox="1"/>
          <p:nvPr/>
        </p:nvSpPr>
        <p:spPr>
          <a:xfrm>
            <a:off x="8017740" y="4680805"/>
            <a:ext cx="3510324" cy="1461939"/>
          </a:xfrm>
          <a:prstGeom prst="rect">
            <a:avLst/>
          </a:prstGeom>
          <a:noFill/>
        </p:spPr>
        <p:txBody>
          <a:bodyPr wrap="square">
            <a:spAutoFit/>
          </a:bodyPr>
          <a:lstStyle/>
          <a:p>
            <a:pPr marL="419100" marR="133350" indent="-285750">
              <a:lnSpc>
                <a:spcPct val="100000"/>
              </a:lnSpc>
              <a:spcBef>
                <a:spcPts val="0"/>
              </a:spcBef>
              <a:spcAft>
                <a:spcPts val="600"/>
              </a:spcAft>
              <a:buFont typeface="Wingdings" panose="05000000000000000000" pitchFamily="2" charset="2"/>
              <a:buChar char="Ø"/>
            </a:pPr>
            <a:r>
              <a:rPr lang="zh-CN" altLang="zh-CN" sz="1200" b="1" kern="100" dirty="0">
                <a:effectLst/>
                <a:latin typeface="等线" panose="02010600030101010101" pitchFamily="2" charset="-122"/>
                <a:ea typeface="楷体" panose="02010609060101010101" pitchFamily="49" charset="-122"/>
                <a:cs typeface="Times New Roman" panose="02020603050405020304" pitchFamily="18" charset="0"/>
              </a:rPr>
              <a:t>世界银行</a:t>
            </a:r>
            <a:r>
              <a:rPr lang="zh-CN" altLang="zh-CN" sz="1200" b="0" kern="100" dirty="0">
                <a:effectLst/>
                <a:latin typeface="等线" panose="02010600030101010101" pitchFamily="2" charset="-122"/>
                <a:ea typeface="楷体" panose="02010609060101010101" pitchFamily="49" charset="-122"/>
                <a:cs typeface="Times New Roman" panose="02020603050405020304" pitchFamily="18" charset="0"/>
              </a:rPr>
              <a:t>、</a:t>
            </a:r>
            <a:r>
              <a:rPr lang="zh-CN" altLang="zh-CN" sz="1200" b="1" kern="100" dirty="0">
                <a:effectLst/>
                <a:latin typeface="等线" panose="02010600030101010101" pitchFamily="2" charset="-122"/>
                <a:ea typeface="楷体" panose="02010609060101010101" pitchFamily="49" charset="-122"/>
                <a:cs typeface="Times New Roman" panose="02020603050405020304" pitchFamily="18" charset="0"/>
              </a:rPr>
              <a:t>国际货币基金组织</a:t>
            </a:r>
            <a:r>
              <a:rPr lang="zh-CN" altLang="zh-CN" sz="1200" b="0" kern="100" dirty="0">
                <a:effectLst/>
                <a:latin typeface="等线" panose="02010600030101010101" pitchFamily="2" charset="-122"/>
                <a:ea typeface="楷体" panose="02010609060101010101" pitchFamily="49" charset="-122"/>
                <a:cs typeface="Times New Roman" panose="02020603050405020304" pitchFamily="18" charset="0"/>
              </a:rPr>
              <a:t>和</a:t>
            </a:r>
            <a:r>
              <a:rPr lang="zh-CN" altLang="zh-CN" sz="1200" b="1" kern="100" dirty="0">
                <a:effectLst/>
                <a:latin typeface="等线" panose="02010600030101010101" pitchFamily="2" charset="-122"/>
                <a:ea typeface="楷体" panose="02010609060101010101" pitchFamily="49" charset="-122"/>
                <a:cs typeface="Times New Roman" panose="02020603050405020304" pitchFamily="18" charset="0"/>
              </a:rPr>
              <a:t>关贸总协定</a:t>
            </a:r>
            <a:r>
              <a:rPr lang="zh-CN" altLang="zh-CN" sz="1200" b="0" kern="100" dirty="0">
                <a:effectLst/>
                <a:latin typeface="等线" panose="02010600030101010101" pitchFamily="2" charset="-122"/>
                <a:ea typeface="楷体" panose="02010609060101010101" pitchFamily="49" charset="-122"/>
                <a:cs typeface="Times New Roman" panose="02020603050405020304" pitchFamily="18" charset="0"/>
              </a:rPr>
              <a:t>成为战后调整世界经济贸易和金融的三大支柱</a:t>
            </a:r>
            <a:endParaRPr lang="en-US" altLang="zh-CN" sz="1200" b="0" kern="100" dirty="0">
              <a:effectLst/>
              <a:latin typeface="等线" panose="02010600030101010101" pitchFamily="2" charset="-122"/>
              <a:ea typeface="楷体" panose="02010609060101010101" pitchFamily="49" charset="-122"/>
              <a:cs typeface="Times New Roman" panose="02020603050405020304" pitchFamily="18" charset="0"/>
            </a:endParaRPr>
          </a:p>
          <a:p>
            <a:pPr marL="419100" marR="133350" indent="-285750">
              <a:lnSpc>
                <a:spcPct val="100000"/>
              </a:lnSpc>
              <a:spcBef>
                <a:spcPts val="0"/>
              </a:spcBef>
              <a:spcAft>
                <a:spcPts val="600"/>
              </a:spcAft>
              <a:buFont typeface="Wingdings" panose="05000000000000000000" pitchFamily="2" charset="2"/>
              <a:buChar char="Ø"/>
            </a:pPr>
            <a:r>
              <a:rPr lang="zh-CN" altLang="zh-CN" sz="1200" b="0" kern="100" dirty="0">
                <a:effectLst/>
                <a:latin typeface="等线" panose="02010600030101010101" pitchFamily="2" charset="-122"/>
                <a:ea typeface="楷体" panose="02010609060101010101" pitchFamily="49" charset="-122"/>
                <a:cs typeface="Times New Roman" panose="02020603050405020304" pitchFamily="18" charset="0"/>
              </a:rPr>
              <a:t>三大支柱的出现，是世界经济朝着体系化和制度化方向发展的反映。在此基础上，</a:t>
            </a:r>
            <a:r>
              <a:rPr lang="zh-CN" altLang="zh-CN" sz="1200" b="1" kern="100" dirty="0">
                <a:effectLst/>
                <a:latin typeface="等线" panose="02010600030101010101" pitchFamily="2" charset="-122"/>
                <a:ea typeface="楷体" panose="02010609060101010101" pitchFamily="49" charset="-122"/>
                <a:cs typeface="Times New Roman" panose="02020603050405020304" pitchFamily="18" charset="0"/>
              </a:rPr>
              <a:t>以美国为主导的战后资本主义世界经济体系形成。</a:t>
            </a:r>
            <a:endParaRPr lang="zh-CN" altLang="zh-CN" sz="12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8" name="矩形 17"/>
          <p:cNvSpPr/>
          <p:nvPr/>
        </p:nvSpPr>
        <p:spPr>
          <a:xfrm>
            <a:off x="514349" y="2982216"/>
            <a:ext cx="7058025" cy="21145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663936" y="3166420"/>
            <a:ext cx="272328" cy="175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atin typeface="华文楷体" panose="02010600040101010101" pitchFamily="2" charset="-122"/>
                <a:ea typeface="华文楷体" panose="02010600040101010101" pitchFamily="2" charset="-122"/>
              </a:rPr>
              <a:t>宗旨</a:t>
            </a:r>
            <a:endParaRPr lang="zh-CN" altLang="en-US" sz="1200" b="1" dirty="0">
              <a:latin typeface="华文楷体" panose="02010600040101010101" pitchFamily="2" charset="-122"/>
              <a:ea typeface="华文楷体" panose="02010600040101010101" pitchFamily="2" charset="-122"/>
            </a:endParaRPr>
          </a:p>
        </p:txBody>
      </p:sp>
      <p:sp>
        <p:nvSpPr>
          <p:cNvPr id="21" name="文本框 20"/>
          <p:cNvSpPr txBox="1"/>
          <p:nvPr/>
        </p:nvSpPr>
        <p:spPr>
          <a:xfrm>
            <a:off x="1066512" y="3039217"/>
            <a:ext cx="6200078" cy="2000548"/>
          </a:xfrm>
          <a:prstGeom prst="rect">
            <a:avLst/>
          </a:prstGeom>
          <a:noFill/>
        </p:spPr>
        <p:txBody>
          <a:bodyPr wrap="square">
            <a:spAutoFit/>
          </a:bodyPr>
          <a:lstStyle/>
          <a:p>
            <a:pPr marL="171450" indent="-171450">
              <a:spcAft>
                <a:spcPts val="600"/>
              </a:spcAft>
              <a:buFont typeface="Arial" panose="020B0604020202020204" pitchFamily="34" charset="0"/>
              <a:buChar char="•"/>
            </a:pPr>
            <a:r>
              <a:rPr lang="zh-CN" altLang="en-US" sz="1100" dirty="0">
                <a:latin typeface="华文楷体" panose="02010600040101010101" pitchFamily="2" charset="-122"/>
                <a:ea typeface="华文楷体" panose="02010600040101010101" pitchFamily="2" charset="-122"/>
              </a:rPr>
              <a:t>提高生活水平，保证充分就业和大幅度、稳步提高实际收入和有效需求；</a:t>
            </a:r>
            <a:endParaRPr lang="zh-CN" altLang="en-US" sz="1100" dirty="0">
              <a:latin typeface="华文楷体" panose="02010600040101010101" pitchFamily="2" charset="-122"/>
              <a:ea typeface="华文楷体" panose="02010600040101010101" pitchFamily="2" charset="-122"/>
            </a:endParaRPr>
          </a:p>
          <a:p>
            <a:pPr marL="171450" indent="-171450">
              <a:spcAft>
                <a:spcPts val="600"/>
              </a:spcAft>
              <a:buFont typeface="Arial" panose="020B0604020202020204" pitchFamily="34" charset="0"/>
              <a:buChar char="•"/>
            </a:pPr>
            <a:r>
              <a:rPr lang="zh-CN" altLang="en-US" sz="1100" dirty="0">
                <a:latin typeface="华文楷体" panose="02010600040101010101" pitchFamily="2" charset="-122"/>
                <a:ea typeface="华文楷体" panose="02010600040101010101" pitchFamily="2" charset="-122"/>
              </a:rPr>
              <a:t>扩大货物和服务的生产与贸易；</a:t>
            </a:r>
            <a:endParaRPr lang="zh-CN" altLang="en-US" sz="1100" dirty="0">
              <a:latin typeface="华文楷体" panose="02010600040101010101" pitchFamily="2" charset="-122"/>
              <a:ea typeface="华文楷体" panose="02010600040101010101" pitchFamily="2" charset="-122"/>
            </a:endParaRPr>
          </a:p>
          <a:p>
            <a:pPr marL="171450" indent="-171450">
              <a:spcAft>
                <a:spcPts val="600"/>
              </a:spcAft>
              <a:buFont typeface="Arial" panose="020B0604020202020204" pitchFamily="34" charset="0"/>
              <a:buChar char="•"/>
            </a:pPr>
            <a:r>
              <a:rPr lang="zh-CN" altLang="en-US" sz="1100" dirty="0">
                <a:latin typeface="华文楷体" panose="02010600040101010101" pitchFamily="2" charset="-122"/>
                <a:ea typeface="华文楷体" panose="02010600040101010101" pitchFamily="2" charset="-122"/>
              </a:rPr>
              <a:t>坚持走可持续发展之路，各成员方应促进对世界资源的最优利用、保护和维护环境， 并以符合不同经济发展水平下各成员需要的方式，加强采取各种相应的措施；</a:t>
            </a:r>
            <a:endParaRPr lang="zh-CN" altLang="en-US" sz="1100" dirty="0">
              <a:latin typeface="华文楷体" panose="02010600040101010101" pitchFamily="2" charset="-122"/>
              <a:ea typeface="华文楷体" panose="02010600040101010101" pitchFamily="2" charset="-122"/>
            </a:endParaRPr>
          </a:p>
          <a:p>
            <a:pPr marL="171450" indent="-171450">
              <a:spcAft>
                <a:spcPts val="600"/>
              </a:spcAft>
              <a:buFont typeface="Arial" panose="020B0604020202020204" pitchFamily="34" charset="0"/>
              <a:buChar char="•"/>
            </a:pPr>
            <a:r>
              <a:rPr lang="zh-CN" altLang="en-US" sz="1100" dirty="0">
                <a:latin typeface="华文楷体" panose="02010600040101010101" pitchFamily="2" charset="-122"/>
                <a:ea typeface="华文楷体" panose="02010600040101010101" pitchFamily="2" charset="-122"/>
              </a:rPr>
              <a:t>积极努力确保发展中国家，尤其是最不发达国家在国际贸易增长中获得与其经济发展水平相适应的份额和利益；建立一体化的多边贸易体制；</a:t>
            </a:r>
            <a:endParaRPr lang="zh-CN" altLang="en-US" sz="1100" dirty="0">
              <a:latin typeface="华文楷体" panose="02010600040101010101" pitchFamily="2" charset="-122"/>
              <a:ea typeface="华文楷体" panose="02010600040101010101" pitchFamily="2" charset="-122"/>
            </a:endParaRPr>
          </a:p>
          <a:p>
            <a:pPr marL="171450" indent="-171450">
              <a:spcAft>
                <a:spcPts val="600"/>
              </a:spcAft>
              <a:buFont typeface="Arial" panose="020B0604020202020204" pitchFamily="34" charset="0"/>
              <a:buChar char="•"/>
            </a:pPr>
            <a:r>
              <a:rPr lang="zh-CN" altLang="en-US" sz="1100" dirty="0">
                <a:latin typeface="华文楷体" panose="02010600040101010101" pitchFamily="2" charset="-122"/>
                <a:ea typeface="华文楷体" panose="02010600040101010101" pitchFamily="2" charset="-122"/>
              </a:rPr>
              <a:t>通过实质性削减关税等措施，建立一个完整的、更具活力的、持久的多边贸易体制；</a:t>
            </a:r>
            <a:endParaRPr lang="zh-CN" altLang="en-US" sz="1100" dirty="0">
              <a:latin typeface="华文楷体" panose="02010600040101010101" pitchFamily="2" charset="-122"/>
              <a:ea typeface="华文楷体" panose="02010600040101010101" pitchFamily="2" charset="-122"/>
            </a:endParaRPr>
          </a:p>
          <a:p>
            <a:pPr marL="171450" indent="-171450">
              <a:spcAft>
                <a:spcPts val="600"/>
              </a:spcAft>
              <a:buFont typeface="Arial" panose="020B0604020202020204" pitchFamily="34" charset="0"/>
              <a:buChar char="•"/>
            </a:pPr>
            <a:r>
              <a:rPr lang="zh-CN" altLang="en-US" sz="1100" dirty="0">
                <a:latin typeface="华文楷体" panose="02010600040101010101" pitchFamily="2" charset="-122"/>
                <a:ea typeface="华文楷体" panose="02010600040101010101" pitchFamily="2" charset="-122"/>
              </a:rPr>
              <a:t>以开放、平等、互惠的原则，逐步调降各会员国关税与非关税贸易障碍，并消除各会员国在国际贸易上的歧视待遇</a:t>
            </a:r>
            <a:endParaRPr lang="zh-CN" altLang="en-US" sz="1100" dirty="0">
              <a:latin typeface="华文楷体" panose="02010600040101010101" pitchFamily="2" charset="-122"/>
              <a:ea typeface="华文楷体" panose="02010600040101010101" pitchFamily="2" charset="-122"/>
            </a:endParaRPr>
          </a:p>
        </p:txBody>
      </p:sp>
      <p:sp>
        <p:nvSpPr>
          <p:cNvPr id="22" name="矩形 21"/>
          <p:cNvSpPr/>
          <p:nvPr/>
        </p:nvSpPr>
        <p:spPr>
          <a:xfrm>
            <a:off x="514349" y="5214445"/>
            <a:ext cx="7058025" cy="11101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63936" y="5280970"/>
            <a:ext cx="272328" cy="9293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atin typeface="华文楷体" panose="02010600040101010101" pitchFamily="2" charset="-122"/>
                <a:ea typeface="华文楷体" panose="02010600040101010101" pitchFamily="2" charset="-122"/>
              </a:rPr>
              <a:t>原则</a:t>
            </a:r>
            <a:endParaRPr lang="zh-CN" altLang="en-US" sz="1200" b="1" dirty="0">
              <a:latin typeface="华文楷体" panose="02010600040101010101" pitchFamily="2" charset="-122"/>
              <a:ea typeface="华文楷体" panose="02010600040101010101" pitchFamily="2" charset="-122"/>
            </a:endParaRPr>
          </a:p>
        </p:txBody>
      </p:sp>
      <p:sp>
        <p:nvSpPr>
          <p:cNvPr id="16" name="文本框 15"/>
          <p:cNvSpPr txBox="1"/>
          <p:nvPr/>
        </p:nvSpPr>
        <p:spPr>
          <a:xfrm>
            <a:off x="1004599" y="5369412"/>
            <a:ext cx="2119698" cy="800219"/>
          </a:xfrm>
          <a:prstGeom prst="rect">
            <a:avLst/>
          </a:prstGeom>
          <a:noFill/>
        </p:spPr>
        <p:txBody>
          <a:bodyPr wrap="square">
            <a:spAutoFit/>
          </a:bodyPr>
          <a:lstStyle/>
          <a:p>
            <a:pPr marL="304800" marR="133350" indent="-171450">
              <a:lnSpc>
                <a:spcPct val="100000"/>
              </a:lnSpc>
              <a:spcBef>
                <a:spcPts val="0"/>
              </a:spcBef>
              <a:spcAft>
                <a:spcPts val="600"/>
              </a:spcAft>
              <a:buFont typeface="Arial" panose="020B0604020202020204" pitchFamily="34" charset="0"/>
              <a:buChar char="•"/>
            </a:pPr>
            <a:r>
              <a:rPr lang="zh-CN" altLang="en-US" sz="1200" b="0" kern="100" dirty="0">
                <a:solidFill>
                  <a:schemeClr val="tx1"/>
                </a:solidFill>
                <a:effectLst/>
                <a:latin typeface="等线" panose="02010600030101010101" pitchFamily="2" charset="-122"/>
                <a:ea typeface="楷体" panose="02010609060101010101" pitchFamily="49" charset="-122"/>
                <a:cs typeface="Times New Roman" panose="02020603050405020304" pitchFamily="18" charset="0"/>
              </a:rPr>
              <a:t>互惠原则</a:t>
            </a:r>
            <a:endParaRPr lang="en-US" altLang="zh-CN" sz="1200" b="0" kern="100" dirty="0">
              <a:solidFill>
                <a:schemeClr val="tx1"/>
              </a:solidFill>
              <a:effectLst/>
              <a:latin typeface="等线" panose="02010600030101010101" pitchFamily="2" charset="-122"/>
              <a:ea typeface="楷体" panose="02010609060101010101" pitchFamily="49" charset="-122"/>
              <a:cs typeface="Times New Roman" panose="02020603050405020304" pitchFamily="18" charset="0"/>
            </a:endParaRPr>
          </a:p>
          <a:p>
            <a:pPr marL="304800" marR="133350" indent="-171450">
              <a:lnSpc>
                <a:spcPct val="100000"/>
              </a:lnSpc>
              <a:spcBef>
                <a:spcPts val="0"/>
              </a:spcBef>
              <a:spcAft>
                <a:spcPts val="600"/>
              </a:spcAft>
              <a:buFont typeface="Arial" panose="020B0604020202020204" pitchFamily="34" charset="0"/>
              <a:buChar char="•"/>
            </a:pPr>
            <a:r>
              <a:rPr lang="zh-CN" altLang="en-US" sz="1200" b="0" kern="100" dirty="0">
                <a:solidFill>
                  <a:schemeClr val="tx1"/>
                </a:solidFill>
                <a:effectLst/>
                <a:latin typeface="等线" panose="02010600030101010101" pitchFamily="2" charset="-122"/>
                <a:ea typeface="楷体" panose="02010609060101010101" pitchFamily="49" charset="-122"/>
                <a:cs typeface="Times New Roman" panose="02020603050405020304" pitchFamily="18" charset="0"/>
              </a:rPr>
              <a:t>透明度原则</a:t>
            </a:r>
            <a:endParaRPr lang="zh-CN" altLang="en-US" sz="1200" b="0" kern="100" dirty="0">
              <a:solidFill>
                <a:schemeClr val="tx1"/>
              </a:solidFill>
              <a:effectLst/>
              <a:latin typeface="等线" panose="02010600030101010101" pitchFamily="2" charset="-122"/>
              <a:ea typeface="楷体" panose="02010609060101010101" pitchFamily="49" charset="-122"/>
              <a:cs typeface="Times New Roman" panose="02020603050405020304" pitchFamily="18" charset="0"/>
            </a:endParaRPr>
          </a:p>
          <a:p>
            <a:pPr marL="304800" marR="133350" indent="-171450">
              <a:lnSpc>
                <a:spcPct val="100000"/>
              </a:lnSpc>
              <a:spcBef>
                <a:spcPts val="0"/>
              </a:spcBef>
              <a:spcAft>
                <a:spcPts val="600"/>
              </a:spcAft>
              <a:buFont typeface="Arial" panose="020B0604020202020204" pitchFamily="34" charset="0"/>
              <a:buChar char="•"/>
            </a:pPr>
            <a:r>
              <a:rPr lang="zh-CN" altLang="en-US" sz="1200" b="0" kern="100" dirty="0">
                <a:solidFill>
                  <a:schemeClr val="tx1"/>
                </a:solidFill>
                <a:effectLst/>
                <a:latin typeface="等线" panose="02010600030101010101" pitchFamily="2" charset="-122"/>
                <a:ea typeface="楷体" panose="02010609060101010101" pitchFamily="49" charset="-122"/>
                <a:cs typeface="Times New Roman" panose="02020603050405020304" pitchFamily="18" charset="0"/>
              </a:rPr>
              <a:t>市场准入原则</a:t>
            </a:r>
            <a:endParaRPr lang="zh-CN" altLang="en-US" sz="1200" b="0" kern="100" dirty="0">
              <a:solidFill>
                <a:schemeClr val="tx1"/>
              </a:solidFill>
              <a:effectLst/>
              <a:latin typeface="等线" panose="02010600030101010101" pitchFamily="2" charset="-122"/>
              <a:ea typeface="楷体" panose="02010609060101010101" pitchFamily="49" charset="-122"/>
              <a:cs typeface="Times New Roman" panose="02020603050405020304" pitchFamily="18" charset="0"/>
            </a:endParaRPr>
          </a:p>
        </p:txBody>
      </p:sp>
      <p:sp>
        <p:nvSpPr>
          <p:cNvPr id="25" name="文本框 24"/>
          <p:cNvSpPr txBox="1"/>
          <p:nvPr/>
        </p:nvSpPr>
        <p:spPr>
          <a:xfrm>
            <a:off x="3192632" y="5369412"/>
            <a:ext cx="4179718" cy="800219"/>
          </a:xfrm>
          <a:prstGeom prst="rect">
            <a:avLst/>
          </a:prstGeom>
          <a:noFill/>
        </p:spPr>
        <p:txBody>
          <a:bodyPr wrap="square">
            <a:spAutoFit/>
          </a:bodyPr>
          <a:lstStyle/>
          <a:p>
            <a:pPr marL="304800" marR="133350" indent="-171450">
              <a:lnSpc>
                <a:spcPct val="100000"/>
              </a:lnSpc>
              <a:spcBef>
                <a:spcPts val="0"/>
              </a:spcBef>
              <a:spcAft>
                <a:spcPts val="600"/>
              </a:spcAft>
              <a:buFont typeface="Arial" panose="020B0604020202020204" pitchFamily="34" charset="0"/>
              <a:buChar char="•"/>
            </a:pPr>
            <a:r>
              <a:rPr lang="zh-CN" altLang="en-US" sz="1200" b="0" kern="100" dirty="0">
                <a:solidFill>
                  <a:schemeClr val="tx1"/>
                </a:solidFill>
                <a:effectLst/>
                <a:latin typeface="等线" panose="02010600030101010101" pitchFamily="2" charset="-122"/>
                <a:ea typeface="楷体" panose="02010609060101010101" pitchFamily="49" charset="-122"/>
                <a:cs typeface="Times New Roman" panose="02020603050405020304" pitchFamily="18" charset="0"/>
              </a:rPr>
              <a:t>促进公平竞争原则</a:t>
            </a:r>
            <a:endParaRPr lang="zh-CN" altLang="en-US" sz="1200" b="0" kern="100" dirty="0">
              <a:solidFill>
                <a:schemeClr val="tx1"/>
              </a:solidFill>
              <a:effectLst/>
              <a:latin typeface="等线" panose="02010600030101010101" pitchFamily="2" charset="-122"/>
              <a:ea typeface="楷体" panose="02010609060101010101" pitchFamily="49" charset="-122"/>
              <a:cs typeface="Times New Roman" panose="02020603050405020304" pitchFamily="18" charset="0"/>
            </a:endParaRPr>
          </a:p>
          <a:p>
            <a:pPr marL="304800" marR="133350" indent="-171450">
              <a:lnSpc>
                <a:spcPct val="100000"/>
              </a:lnSpc>
              <a:spcBef>
                <a:spcPts val="0"/>
              </a:spcBef>
              <a:spcAft>
                <a:spcPts val="600"/>
              </a:spcAft>
              <a:buFont typeface="Arial" panose="020B0604020202020204" pitchFamily="34" charset="0"/>
              <a:buChar char="•"/>
            </a:pPr>
            <a:r>
              <a:rPr lang="zh-CN" altLang="en-US" sz="1200" b="0" kern="100" dirty="0">
                <a:solidFill>
                  <a:schemeClr val="tx1"/>
                </a:solidFill>
                <a:effectLst/>
                <a:latin typeface="等线" panose="02010600030101010101" pitchFamily="2" charset="-122"/>
                <a:ea typeface="楷体" panose="02010609060101010101" pitchFamily="49" charset="-122"/>
                <a:cs typeface="Times New Roman" panose="02020603050405020304" pitchFamily="18" charset="0"/>
              </a:rPr>
              <a:t>经济发展原则</a:t>
            </a:r>
            <a:endParaRPr lang="zh-CN" altLang="en-US" sz="1200" b="0" kern="100" dirty="0">
              <a:solidFill>
                <a:schemeClr val="tx1"/>
              </a:solidFill>
              <a:effectLst/>
              <a:latin typeface="等线" panose="02010600030101010101" pitchFamily="2" charset="-122"/>
              <a:ea typeface="楷体" panose="02010609060101010101" pitchFamily="49" charset="-122"/>
              <a:cs typeface="Times New Roman" panose="02020603050405020304" pitchFamily="18" charset="0"/>
            </a:endParaRPr>
          </a:p>
          <a:p>
            <a:pPr marL="304800" marR="133350" indent="-171450">
              <a:lnSpc>
                <a:spcPct val="100000"/>
              </a:lnSpc>
              <a:spcBef>
                <a:spcPts val="0"/>
              </a:spcBef>
              <a:spcAft>
                <a:spcPts val="600"/>
              </a:spcAft>
              <a:buFont typeface="Arial" panose="020B0604020202020204" pitchFamily="34" charset="0"/>
              <a:buChar char="•"/>
            </a:pPr>
            <a:r>
              <a:rPr lang="zh-CN" altLang="en-US" sz="1200" b="0" kern="100" dirty="0">
                <a:solidFill>
                  <a:schemeClr val="tx1"/>
                </a:solidFill>
                <a:effectLst/>
                <a:latin typeface="等线" panose="02010600030101010101" pitchFamily="2" charset="-122"/>
                <a:ea typeface="楷体" panose="02010609060101010101" pitchFamily="49" charset="-122"/>
                <a:cs typeface="Times New Roman" panose="02020603050405020304" pitchFamily="18" charset="0"/>
              </a:rPr>
              <a:t>非歧视性原则：最惠国待遇原则；国民待遇原则</a:t>
            </a:r>
            <a:endParaRPr lang="zh-CN" altLang="zh-CN" sz="1200" b="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26" name="矩形 25"/>
          <p:cNvSpPr/>
          <p:nvPr/>
        </p:nvSpPr>
        <p:spPr>
          <a:xfrm>
            <a:off x="7905750" y="2982216"/>
            <a:ext cx="3843241" cy="3342384"/>
          </a:xfrm>
          <a:prstGeom prst="rect">
            <a:avLst/>
          </a:prstGeom>
          <a:noFill/>
          <a:ln w="1905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p:cNvPicPr>
            <a:picLocks noChangeAspect="1"/>
          </p:cNvPicPr>
          <p:nvPr/>
        </p:nvPicPr>
        <p:blipFill>
          <a:blip r:embed="rId4"/>
          <a:stretch>
            <a:fillRect/>
          </a:stretch>
        </p:blipFill>
        <p:spPr>
          <a:xfrm>
            <a:off x="9431566" y="3343972"/>
            <a:ext cx="732234" cy="904472"/>
          </a:xfrm>
          <a:prstGeom prst="rect">
            <a:avLst/>
          </a:prstGeom>
        </p:spPr>
      </p:pic>
      <p:pic>
        <p:nvPicPr>
          <p:cNvPr id="28" name="图片 27"/>
          <p:cNvPicPr>
            <a:picLocks noChangeAspect="1"/>
          </p:cNvPicPr>
          <p:nvPr/>
        </p:nvPicPr>
        <p:blipFill>
          <a:blip r:embed="rId5"/>
          <a:stretch>
            <a:fillRect/>
          </a:stretch>
        </p:blipFill>
        <p:spPr>
          <a:xfrm>
            <a:off x="10575834" y="3406116"/>
            <a:ext cx="661891" cy="780185"/>
          </a:xfrm>
          <a:prstGeom prst="rect">
            <a:avLst/>
          </a:prstGeom>
        </p:spPr>
      </p:pic>
      <p:pic>
        <p:nvPicPr>
          <p:cNvPr id="29" name="Picture 2" descr="世界银行"/>
          <p:cNvPicPr>
            <a:picLocks noChangeAspect="1" noChangeArrowheads="1"/>
          </p:cNvPicPr>
          <p:nvPr/>
        </p:nvPicPr>
        <p:blipFill rotWithShape="1">
          <a:blip r:embed="rId6">
            <a:extLst>
              <a:ext uri="{28A0092B-C50C-407E-A947-70E740481C1C}">
                <a14:useLocalDpi xmlns:a14="http://schemas.microsoft.com/office/drawing/2010/main" val="0"/>
              </a:ext>
            </a:extLst>
          </a:blip>
          <a:srcRect r="933" b="13725"/>
          <a:stretch>
            <a:fillRect/>
          </a:stretch>
        </p:blipFill>
        <p:spPr bwMode="auto">
          <a:xfrm>
            <a:off x="8097764" y="3340301"/>
            <a:ext cx="1127785" cy="9821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0" name="think-cell 幻灯片" r:id="rId2" imgW="5080" imgH="5080" progId="TCLayout.ActiveDocument.1">
                  <p:embed/>
                </p:oleObj>
              </mc:Choice>
              <mc:Fallback>
                <p:oleObj name="think-cell 幻灯片" r:id="rId2" imgW="5080" imgH="5080" progId="TCLayout.ActiveDocument.1">
                  <p:embed/>
                  <p:pic>
                    <p:nvPicPr>
                      <p:cNvPr id="0" name="think-cell data - do not delete" hidden="1"/>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2" name="灯片编号占位符 1"/>
          <p:cNvSpPr>
            <a:spLocks noGrp="1"/>
          </p:cNvSpPr>
          <p:nvPr>
            <p:ph type="sldNum" sz="quarter" idx="4"/>
          </p:nvPr>
        </p:nvSpPr>
        <p:spPr/>
        <p:txBody>
          <a:body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3" name="标题 2"/>
          <p:cNvSpPr>
            <a:spLocks noGrp="1"/>
          </p:cNvSpPr>
          <p:nvPr>
            <p:ph type="title"/>
          </p:nvPr>
        </p:nvSpPr>
        <p:spPr/>
        <p:txBody>
          <a:bodyPr vert="horz">
            <a:normAutofit fontScale="90000"/>
          </a:bodyPr>
          <a:lstStyle/>
          <a:p>
            <a:r>
              <a:rPr lang="zh-CN" altLang="en-US" sz="2200" spc="600" dirty="0">
                <a:solidFill>
                  <a:srgbClr val="9A0001"/>
                </a:solidFill>
                <a:latin typeface="华文楷体" panose="02010600040101010101" pitchFamily="2" charset="-122"/>
                <a:ea typeface="华文楷体" panose="02010600040101010101" pitchFamily="2" charset="-122"/>
                <a:sym typeface="Arial" panose="020B0604020202020204" pitchFamily="34" charset="0"/>
              </a:rPr>
              <a:t>战后全球经济体系的建立与发展</a:t>
            </a:r>
            <a:br>
              <a:rPr lang="zh-CN" altLang="en-US" sz="2200" spc="600" dirty="0">
                <a:solidFill>
                  <a:srgbClr val="9A0001"/>
                </a:solidFill>
                <a:latin typeface="华文楷体" panose="02010600040101010101" pitchFamily="2" charset="-122"/>
                <a:ea typeface="华文楷体" panose="02010600040101010101" pitchFamily="2" charset="-122"/>
                <a:sym typeface="Arial" panose="020B0604020202020204" pitchFamily="34" charset="0"/>
              </a:rPr>
            </a:br>
            <a:r>
              <a:rPr lang="en-US" altLang="zh-CN" sz="1800" spc="600" dirty="0">
                <a:solidFill>
                  <a:srgbClr val="9A0001"/>
                </a:solidFill>
                <a:latin typeface="华文楷体" panose="02010600040101010101" pitchFamily="2" charset="-122"/>
                <a:ea typeface="华文楷体" panose="02010600040101010101" pitchFamily="2" charset="-122"/>
                <a:sym typeface="Arial" panose="020B0604020202020204" pitchFamily="34" charset="0"/>
              </a:rPr>
              <a:t>2008</a:t>
            </a:r>
            <a:r>
              <a:rPr lang="zh-CN" altLang="en-US" sz="1800" spc="600" dirty="0">
                <a:solidFill>
                  <a:srgbClr val="9A0001"/>
                </a:solidFill>
                <a:latin typeface="华文楷体" panose="02010600040101010101" pitchFamily="2" charset="-122"/>
                <a:ea typeface="华文楷体" panose="02010600040101010101" pitchFamily="2" charset="-122"/>
                <a:sym typeface="Arial" panose="020B0604020202020204" pitchFamily="34" charset="0"/>
              </a:rPr>
              <a:t>年金融危机后调整</a:t>
            </a:r>
            <a:endParaRPr lang="zh-CN" altLang="en-US" sz="1800" dirty="0"/>
          </a:p>
        </p:txBody>
      </p:sp>
      <p:sp>
        <p:nvSpPr>
          <p:cNvPr id="4" name="文本占位符 3"/>
          <p:cNvSpPr>
            <a:spLocks noGrp="1"/>
          </p:cNvSpPr>
          <p:nvPr>
            <p:ph type="body" sz="quarter" idx="10"/>
          </p:nvPr>
        </p:nvSpPr>
        <p:spPr>
          <a:xfrm>
            <a:off x="2305050" y="1276444"/>
            <a:ext cx="9443941" cy="663807"/>
          </a:xfrm>
        </p:spPr>
        <p:txBody>
          <a:bodyPr>
            <a:normAutofit/>
          </a:bodyPr>
          <a:lstStyle/>
          <a:p>
            <a:pPr marL="304800" marR="133350" indent="-171450">
              <a:lnSpc>
                <a:spcPct val="100000"/>
              </a:lnSpc>
              <a:spcBef>
                <a:spcPts val="0"/>
              </a:spcBef>
              <a:spcAft>
                <a:spcPts val="600"/>
              </a:spcAft>
              <a:buFont typeface="Wingdings" panose="05000000000000000000" pitchFamily="2" charset="2"/>
              <a:buChar char="Ø"/>
            </a:pPr>
            <a:r>
              <a:rPr lang="en-US" altLang="zh-CN" sz="1200" b="0" kern="100" dirty="0">
                <a:solidFill>
                  <a:schemeClr val="tx1"/>
                </a:solidFill>
                <a:effectLst/>
                <a:latin typeface="华文楷体" panose="02010600040101010101" pitchFamily="2" charset="-122"/>
                <a:ea typeface="华文楷体" panose="02010600040101010101" pitchFamily="2" charset="-122"/>
                <a:cs typeface="Times New Roman" panose="02020603050405020304" pitchFamily="18" charset="0"/>
              </a:rPr>
              <a:t>2008</a:t>
            </a:r>
            <a:r>
              <a:rPr lang="zh-CN" altLang="en-US" sz="1200" b="0" kern="100" dirty="0">
                <a:solidFill>
                  <a:schemeClr val="tx1"/>
                </a:solidFill>
                <a:effectLst/>
                <a:latin typeface="华文楷体" panose="02010600040101010101" pitchFamily="2" charset="-122"/>
                <a:ea typeface="华文楷体" panose="02010600040101010101" pitchFamily="2" charset="-122"/>
                <a:cs typeface="Times New Roman" panose="02020603050405020304" pitchFamily="18" charset="0"/>
              </a:rPr>
              <a:t>年金融危机是自</a:t>
            </a:r>
            <a:r>
              <a:rPr lang="en-US" altLang="zh-CN" sz="1200" b="0" kern="100" dirty="0">
                <a:solidFill>
                  <a:schemeClr val="tx1"/>
                </a:solidFill>
                <a:effectLst/>
                <a:latin typeface="华文楷体" panose="02010600040101010101" pitchFamily="2" charset="-122"/>
                <a:ea typeface="华文楷体" panose="02010600040101010101" pitchFamily="2" charset="-122"/>
                <a:cs typeface="Times New Roman" panose="02020603050405020304" pitchFamily="18" charset="0"/>
              </a:rPr>
              <a:t>20</a:t>
            </a:r>
            <a:r>
              <a:rPr lang="zh-CN" altLang="en-US" sz="1200" b="0" kern="100" dirty="0">
                <a:solidFill>
                  <a:schemeClr val="tx1"/>
                </a:solidFill>
                <a:effectLst/>
                <a:latin typeface="华文楷体" panose="02010600040101010101" pitchFamily="2" charset="-122"/>
                <a:ea typeface="华文楷体" panose="02010600040101010101" pitchFamily="2" charset="-122"/>
                <a:cs typeface="Times New Roman" panose="02020603050405020304" pitchFamily="18" charset="0"/>
              </a:rPr>
              <a:t>世纪</a:t>
            </a:r>
            <a:r>
              <a:rPr lang="en-US" altLang="zh-CN" sz="1200" b="0" kern="100" dirty="0">
                <a:solidFill>
                  <a:schemeClr val="tx1"/>
                </a:solidFill>
                <a:effectLst/>
                <a:latin typeface="华文楷体" panose="02010600040101010101" pitchFamily="2" charset="-122"/>
                <a:ea typeface="华文楷体" panose="02010600040101010101" pitchFamily="2" charset="-122"/>
                <a:cs typeface="Times New Roman" panose="02020603050405020304" pitchFamily="18" charset="0"/>
              </a:rPr>
              <a:t>30</a:t>
            </a:r>
            <a:r>
              <a:rPr lang="zh-CN" altLang="en-US" sz="1200" b="0" kern="100" dirty="0">
                <a:solidFill>
                  <a:schemeClr val="tx1"/>
                </a:solidFill>
                <a:effectLst/>
                <a:latin typeface="华文楷体" panose="02010600040101010101" pitchFamily="2" charset="-122"/>
                <a:ea typeface="华文楷体" panose="02010600040101010101" pitchFamily="2" charset="-122"/>
                <a:cs typeface="Times New Roman" panose="02020603050405020304" pitchFamily="18" charset="0"/>
              </a:rPr>
              <a:t>年代经济大萧条以来</a:t>
            </a:r>
            <a:r>
              <a:rPr lang="zh-CN" altLang="en-US" sz="1200" kern="100" dirty="0">
                <a:solidFill>
                  <a:schemeClr val="tx1"/>
                </a:solidFill>
                <a:effectLst/>
                <a:latin typeface="华文楷体" panose="02010600040101010101" pitchFamily="2" charset="-122"/>
                <a:ea typeface="华文楷体" panose="02010600040101010101" pitchFamily="2" charset="-122"/>
                <a:cs typeface="Times New Roman" panose="02020603050405020304" pitchFamily="18" charset="0"/>
              </a:rPr>
              <a:t>严重性最高的金融危机</a:t>
            </a:r>
            <a:r>
              <a:rPr lang="zh-CN" altLang="en-US" sz="1200" b="0" kern="100" dirty="0">
                <a:solidFill>
                  <a:schemeClr val="tx1"/>
                </a:solidFill>
                <a:effectLst/>
                <a:latin typeface="华文楷体" panose="02010600040101010101" pitchFamily="2" charset="-122"/>
                <a:ea typeface="华文楷体" panose="02010600040101010101" pitchFamily="2" charset="-122"/>
                <a:cs typeface="Times New Roman" panose="02020603050405020304" pitchFamily="18" charset="0"/>
              </a:rPr>
              <a:t>。危机源于美国的</a:t>
            </a:r>
            <a:r>
              <a:rPr lang="zh-CN" altLang="en-US" sz="1200" kern="100" dirty="0">
                <a:solidFill>
                  <a:schemeClr val="tx1"/>
                </a:solidFill>
                <a:effectLst/>
                <a:latin typeface="华文楷体" panose="02010600040101010101" pitchFamily="2" charset="-122"/>
                <a:ea typeface="华文楷体" panose="02010600040101010101" pitchFamily="2" charset="-122"/>
                <a:cs typeface="Times New Roman" panose="02020603050405020304" pitchFamily="18" charset="0"/>
              </a:rPr>
              <a:t>次贷市场</a:t>
            </a:r>
            <a:r>
              <a:rPr lang="zh-CN" altLang="en-US" sz="1200" b="0" kern="100" dirty="0">
                <a:solidFill>
                  <a:schemeClr val="tx1"/>
                </a:solidFill>
                <a:effectLst/>
                <a:latin typeface="华文楷体" panose="02010600040101010101" pitchFamily="2" charset="-122"/>
                <a:ea typeface="华文楷体" panose="02010600040101010101" pitchFamily="2" charset="-122"/>
                <a:cs typeface="Times New Roman" panose="02020603050405020304" pitchFamily="18" charset="0"/>
              </a:rPr>
              <a:t>，并最终激起了全球性的金融风暴。在危机后，全球经济体系进行了一系列调整，这对经济格局带来了显著影响，美国在其中发挥了关键作用</a:t>
            </a:r>
            <a:endParaRPr lang="zh-CN" altLang="en-US" sz="1200" b="0" kern="100" dirty="0">
              <a:solidFill>
                <a:schemeClr val="tx1"/>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6" name="矩形 5"/>
          <p:cNvSpPr/>
          <p:nvPr/>
        </p:nvSpPr>
        <p:spPr>
          <a:xfrm>
            <a:off x="514350" y="1038226"/>
            <a:ext cx="11353799" cy="1143000"/>
          </a:xfrm>
          <a:prstGeom prst="rect">
            <a:avLst/>
          </a:prstGeom>
          <a:noFill/>
          <a:ln w="19050">
            <a:solidFill>
              <a:srgbClr val="9A000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14350" y="2651660"/>
            <a:ext cx="5505451" cy="1502539"/>
          </a:xfrm>
          <a:prstGeom prst="rect">
            <a:avLst/>
          </a:prstGeom>
          <a:noFill/>
          <a:ln w="1905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4" descr="2008年金融危机 的图像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080" y="1123929"/>
            <a:ext cx="1680970" cy="968835"/>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587737" y="1293367"/>
            <a:ext cx="1717313" cy="699929"/>
          </a:xfrm>
          <a:prstGeom prst="rect">
            <a:avLst/>
          </a:pr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p:cNvSpPr txBox="1"/>
          <p:nvPr/>
        </p:nvSpPr>
        <p:spPr>
          <a:xfrm>
            <a:off x="42154" y="3243239"/>
            <a:ext cx="5923539" cy="739690"/>
          </a:xfrm>
          <a:prstGeom prst="rect">
            <a:avLst/>
          </a:prstGeom>
          <a:noFill/>
        </p:spPr>
        <p:txBody>
          <a:bodyPr wrap="square">
            <a:spAutoFit/>
          </a:bodyPr>
          <a:lstStyle/>
          <a:p>
            <a:pPr marL="876300" marR="133350" lvl="1" indent="-285750">
              <a:lnSpc>
                <a:spcPct val="120000"/>
              </a:lnSpc>
              <a:buFont typeface="Arial" panose="020B0604020202020204" pitchFamily="34" charset="0"/>
              <a:buChar char="•"/>
            </a:pPr>
            <a:r>
              <a:rPr lang="zh-CN" altLang="zh-CN" sz="1200" kern="100" dirty="0">
                <a:effectLst/>
                <a:latin typeface="华文楷体" panose="02010600040101010101" pitchFamily="2" charset="-122"/>
                <a:ea typeface="华文楷体" panose="02010600040101010101" pitchFamily="2" charset="-122"/>
                <a:cs typeface="Times New Roman" panose="02020603050405020304" pitchFamily="18" charset="0"/>
              </a:rPr>
              <a:t>在危机后的经济调整阶段，</a:t>
            </a:r>
            <a:r>
              <a:rPr lang="en-US" altLang="zh-CN" sz="1200" kern="100" dirty="0">
                <a:effectLst/>
                <a:latin typeface="华文楷体" panose="02010600040101010101" pitchFamily="2" charset="-122"/>
                <a:ea typeface="华文楷体" panose="02010600040101010101" pitchFamily="2" charset="-122"/>
                <a:cs typeface="Times New Roman" panose="02020603050405020304" pitchFamily="18" charset="0"/>
              </a:rPr>
              <a:t>G20</a:t>
            </a:r>
            <a:r>
              <a:rPr lang="zh-CN" altLang="zh-CN" sz="1200" kern="100" dirty="0">
                <a:effectLst/>
                <a:latin typeface="华文楷体" panose="02010600040101010101" pitchFamily="2" charset="-122"/>
                <a:ea typeface="华文楷体" panose="02010600040101010101" pitchFamily="2" charset="-122"/>
                <a:cs typeface="Times New Roman" panose="02020603050405020304" pitchFamily="18" charset="0"/>
              </a:rPr>
              <a:t>成为全球经济治理的主要论坛。美国和其他主要经济体在这一论坛内加强宏观经济政策的协调，以共同应对经济复苏和未来经济挑战</a:t>
            </a:r>
            <a:endParaRPr lang="en-US" altLang="zh-CN" sz="1200" kern="100" dirty="0">
              <a:effectLst/>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34" name="矩形 33"/>
          <p:cNvSpPr/>
          <p:nvPr/>
        </p:nvSpPr>
        <p:spPr>
          <a:xfrm>
            <a:off x="6262591" y="2642775"/>
            <a:ext cx="5505451" cy="1502539"/>
          </a:xfrm>
          <a:prstGeom prst="rect">
            <a:avLst/>
          </a:prstGeom>
          <a:noFill/>
          <a:ln w="1905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495297" y="4407613"/>
            <a:ext cx="5505451" cy="1502539"/>
          </a:xfrm>
          <a:prstGeom prst="rect">
            <a:avLst/>
          </a:prstGeom>
          <a:noFill/>
          <a:ln w="1905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6243540" y="4414335"/>
            <a:ext cx="5505451" cy="1502539"/>
          </a:xfrm>
          <a:prstGeom prst="rect">
            <a:avLst/>
          </a:prstGeom>
          <a:noFill/>
          <a:ln w="1905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流程图: 接点 37"/>
          <p:cNvSpPr/>
          <p:nvPr/>
        </p:nvSpPr>
        <p:spPr>
          <a:xfrm>
            <a:off x="5569693" y="3745651"/>
            <a:ext cx="1152000" cy="1152000"/>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流程图: 接点 38"/>
          <p:cNvSpPr/>
          <p:nvPr/>
        </p:nvSpPr>
        <p:spPr>
          <a:xfrm>
            <a:off x="5749693" y="3925651"/>
            <a:ext cx="792000" cy="792000"/>
          </a:xfrm>
          <a:prstGeom prst="flowChart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a:stCxn id="38" idx="2"/>
            <a:endCxn id="38" idx="6"/>
          </p:cNvCxnSpPr>
          <p:nvPr/>
        </p:nvCxnSpPr>
        <p:spPr>
          <a:xfrm>
            <a:off x="5569693" y="4321651"/>
            <a:ext cx="11520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38" idx="0"/>
            <a:endCxn id="38" idx="4"/>
          </p:cNvCxnSpPr>
          <p:nvPr/>
        </p:nvCxnSpPr>
        <p:spPr>
          <a:xfrm>
            <a:off x="6145693" y="3745651"/>
            <a:ext cx="0" cy="115200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5809364" y="3945259"/>
            <a:ext cx="327334" cy="400110"/>
          </a:xfrm>
          <a:prstGeom prst="rect">
            <a:avLst/>
          </a:prstGeom>
          <a:noFill/>
        </p:spPr>
        <p:txBody>
          <a:bodyPr wrap="none" rtlCol="0">
            <a:spAutoFit/>
          </a:bodyPr>
          <a:lstStyle/>
          <a:p>
            <a:pPr algn="ctr"/>
            <a:r>
              <a:rPr lang="en-US" altLang="zh-CN" sz="20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1</a:t>
            </a:r>
            <a:endParaRPr lang="zh-CN" altLang="en-US" sz="20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文本框 48"/>
          <p:cNvSpPr txBox="1"/>
          <p:nvPr/>
        </p:nvSpPr>
        <p:spPr>
          <a:xfrm>
            <a:off x="6153031" y="3945259"/>
            <a:ext cx="327334" cy="400110"/>
          </a:xfrm>
          <a:prstGeom prst="rect">
            <a:avLst/>
          </a:prstGeom>
          <a:noFill/>
        </p:spPr>
        <p:txBody>
          <a:bodyPr wrap="none" rtlCol="0">
            <a:spAutoFit/>
          </a:bodyPr>
          <a:lstStyle/>
          <a:p>
            <a:pPr algn="ctr"/>
            <a:r>
              <a:rPr lang="en-US" altLang="zh-CN" sz="20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2</a:t>
            </a:r>
            <a:endParaRPr lang="zh-CN" altLang="en-US" sz="20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文本框 49"/>
          <p:cNvSpPr txBox="1"/>
          <p:nvPr/>
        </p:nvSpPr>
        <p:spPr>
          <a:xfrm>
            <a:off x="5809364" y="4297172"/>
            <a:ext cx="327334" cy="400110"/>
          </a:xfrm>
          <a:prstGeom prst="rect">
            <a:avLst/>
          </a:prstGeom>
          <a:noFill/>
        </p:spPr>
        <p:txBody>
          <a:bodyPr wrap="none" rtlCol="0">
            <a:spAutoFit/>
          </a:bodyPr>
          <a:lstStyle/>
          <a:p>
            <a:pPr algn="ctr"/>
            <a:r>
              <a:rPr lang="en-US" altLang="zh-CN" sz="20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3</a:t>
            </a:r>
            <a:endParaRPr lang="zh-CN" altLang="en-US" sz="20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文本框 50"/>
          <p:cNvSpPr txBox="1"/>
          <p:nvPr/>
        </p:nvSpPr>
        <p:spPr>
          <a:xfrm>
            <a:off x="6135724" y="4297172"/>
            <a:ext cx="327334" cy="400110"/>
          </a:xfrm>
          <a:prstGeom prst="rect">
            <a:avLst/>
          </a:prstGeom>
          <a:noFill/>
        </p:spPr>
        <p:txBody>
          <a:bodyPr wrap="none" rtlCol="0">
            <a:spAutoFit/>
          </a:bodyPr>
          <a:lstStyle/>
          <a:p>
            <a:pPr algn="ctr"/>
            <a:r>
              <a:rPr lang="en-US" altLang="zh-CN" sz="20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4</a:t>
            </a:r>
            <a:endParaRPr lang="zh-CN" altLang="en-US" sz="20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文本框 53"/>
          <p:cNvSpPr txBox="1"/>
          <p:nvPr/>
        </p:nvSpPr>
        <p:spPr>
          <a:xfrm>
            <a:off x="423958" y="2818555"/>
            <a:ext cx="2209800" cy="276999"/>
          </a:xfrm>
          <a:prstGeom prst="rect">
            <a:avLst/>
          </a:prstGeom>
          <a:noFill/>
        </p:spPr>
        <p:txBody>
          <a:bodyPr wrap="square">
            <a:spAutoFit/>
          </a:bodyPr>
          <a:lstStyle/>
          <a:p>
            <a:pPr marL="171450" indent="-171450" algn="ctr">
              <a:buFont typeface="Wingdings" panose="05000000000000000000" pitchFamily="2" charset="2"/>
              <a:buChar char="Ø"/>
            </a:pPr>
            <a:r>
              <a:rPr lang="zh-CN" altLang="en-US" sz="1200" b="1" dirty="0">
                <a:solidFill>
                  <a:srgbClr val="9A0001"/>
                </a:solidFill>
                <a:latin typeface="华文楷体" panose="02010600040101010101" pitchFamily="2" charset="-122"/>
                <a:ea typeface="华文楷体" panose="02010600040101010101" pitchFamily="2" charset="-122"/>
              </a:rPr>
              <a:t>全球宏观经济政策协调</a:t>
            </a:r>
            <a:endParaRPr lang="zh-CN" altLang="en-US" sz="1200" b="1" dirty="0">
              <a:solidFill>
                <a:srgbClr val="9A0001"/>
              </a:solidFill>
              <a:latin typeface="华文楷体" panose="02010600040101010101" pitchFamily="2" charset="-122"/>
              <a:ea typeface="华文楷体" panose="02010600040101010101" pitchFamily="2" charset="-122"/>
            </a:endParaRPr>
          </a:p>
        </p:txBody>
      </p:sp>
      <p:sp>
        <p:nvSpPr>
          <p:cNvPr id="55" name="文本框 54"/>
          <p:cNvSpPr txBox="1"/>
          <p:nvPr/>
        </p:nvSpPr>
        <p:spPr>
          <a:xfrm>
            <a:off x="6316698" y="2818555"/>
            <a:ext cx="2209800" cy="276999"/>
          </a:xfrm>
          <a:prstGeom prst="rect">
            <a:avLst/>
          </a:prstGeom>
          <a:noFill/>
        </p:spPr>
        <p:txBody>
          <a:bodyPr wrap="square">
            <a:spAutoFit/>
          </a:bodyPr>
          <a:lstStyle/>
          <a:p>
            <a:pPr marL="171450" indent="-171450" algn="ctr">
              <a:buFont typeface="Wingdings" panose="05000000000000000000" pitchFamily="2" charset="2"/>
              <a:buChar char="Ø"/>
            </a:pPr>
            <a:r>
              <a:rPr lang="zh-CN" altLang="en-US" sz="1200" b="1" dirty="0">
                <a:solidFill>
                  <a:srgbClr val="9A0001"/>
                </a:solidFill>
                <a:latin typeface="华文楷体" panose="02010600040101010101" pitchFamily="2" charset="-122"/>
                <a:ea typeface="华文楷体" panose="02010600040101010101" pitchFamily="2" charset="-122"/>
              </a:rPr>
              <a:t>经济债务问题的处理</a:t>
            </a:r>
            <a:endParaRPr lang="zh-CN" altLang="en-US" sz="1200" b="1" dirty="0">
              <a:solidFill>
                <a:srgbClr val="9A0001"/>
              </a:solidFill>
              <a:latin typeface="华文楷体" panose="02010600040101010101" pitchFamily="2" charset="-122"/>
              <a:ea typeface="华文楷体" panose="02010600040101010101" pitchFamily="2" charset="-122"/>
            </a:endParaRPr>
          </a:p>
        </p:txBody>
      </p:sp>
      <p:sp>
        <p:nvSpPr>
          <p:cNvPr id="56" name="文本框 55"/>
          <p:cNvSpPr txBox="1"/>
          <p:nvPr/>
        </p:nvSpPr>
        <p:spPr>
          <a:xfrm>
            <a:off x="6019800" y="3186078"/>
            <a:ext cx="5657850" cy="966227"/>
          </a:xfrm>
          <a:prstGeom prst="rect">
            <a:avLst/>
          </a:prstGeom>
          <a:noFill/>
        </p:spPr>
        <p:txBody>
          <a:bodyPr wrap="square">
            <a:spAutoFit/>
          </a:bodyPr>
          <a:lstStyle/>
          <a:p>
            <a:pPr marL="876300" marR="133350" lvl="1" indent="-285750">
              <a:lnSpc>
                <a:spcPct val="120000"/>
              </a:lnSpc>
              <a:buFont typeface="Arial" panose="020B0604020202020204" pitchFamily="34" charset="0"/>
              <a:buChar char="•"/>
            </a:pPr>
            <a:r>
              <a:rPr lang="zh-CN" altLang="en-US" sz="1200" kern="100" dirty="0">
                <a:effectLst/>
                <a:latin typeface="华文楷体" panose="02010600040101010101" pitchFamily="2" charset="-122"/>
                <a:ea typeface="华文楷体" panose="02010600040101010101" pitchFamily="2" charset="-122"/>
                <a:cs typeface="Times New Roman" panose="02020603050405020304" pitchFamily="18" charset="0"/>
              </a:rPr>
              <a:t>许多国家在应对金融危机时积累了大量债务。例如，欧洲的希腊、爱尔兰、葡萄牙和西班牙都遭遇了严重的债务危机。这些国家的债务问题引发了对全球债务可持续性的关注，并促使了对全球债务管理机制的改革</a:t>
            </a:r>
            <a:endParaRPr lang="zh-CN" altLang="en-US" sz="1200" kern="100" dirty="0">
              <a:effectLst/>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57" name="文本框 56"/>
          <p:cNvSpPr txBox="1"/>
          <p:nvPr/>
        </p:nvSpPr>
        <p:spPr>
          <a:xfrm>
            <a:off x="486302" y="4514529"/>
            <a:ext cx="2209800" cy="276999"/>
          </a:xfrm>
          <a:prstGeom prst="rect">
            <a:avLst/>
          </a:prstGeom>
          <a:noFill/>
        </p:spPr>
        <p:txBody>
          <a:bodyPr wrap="square">
            <a:spAutoFit/>
          </a:bodyPr>
          <a:lstStyle/>
          <a:p>
            <a:pPr marL="171450" indent="-171450" algn="ctr">
              <a:buFont typeface="Wingdings" panose="05000000000000000000" pitchFamily="2" charset="2"/>
              <a:buChar char="Ø"/>
            </a:pPr>
            <a:r>
              <a:rPr lang="zh-CN" altLang="en-US" sz="1200" b="1" dirty="0">
                <a:solidFill>
                  <a:srgbClr val="9A0001"/>
                </a:solidFill>
                <a:latin typeface="华文楷体" panose="02010600040101010101" pitchFamily="2" charset="-122"/>
                <a:ea typeface="华文楷体" panose="02010600040101010101" pitchFamily="2" charset="-122"/>
              </a:rPr>
              <a:t>对贸易保护主义的反对</a:t>
            </a:r>
            <a:endParaRPr lang="zh-CN" altLang="en-US" sz="1200" b="1" dirty="0">
              <a:solidFill>
                <a:srgbClr val="9A0001"/>
              </a:solidFill>
              <a:latin typeface="华文楷体" panose="02010600040101010101" pitchFamily="2" charset="-122"/>
              <a:ea typeface="华文楷体" panose="02010600040101010101" pitchFamily="2" charset="-122"/>
            </a:endParaRPr>
          </a:p>
        </p:txBody>
      </p:sp>
      <p:sp>
        <p:nvSpPr>
          <p:cNvPr id="58" name="文本框 57"/>
          <p:cNvSpPr txBox="1"/>
          <p:nvPr/>
        </p:nvSpPr>
        <p:spPr>
          <a:xfrm>
            <a:off x="6705850" y="4579151"/>
            <a:ext cx="2209800" cy="276999"/>
          </a:xfrm>
          <a:prstGeom prst="rect">
            <a:avLst/>
          </a:prstGeom>
          <a:noFill/>
        </p:spPr>
        <p:txBody>
          <a:bodyPr wrap="square">
            <a:spAutoFit/>
          </a:bodyPr>
          <a:lstStyle/>
          <a:p>
            <a:pPr marL="171450" indent="-171450" algn="ctr">
              <a:buFont typeface="Wingdings" panose="05000000000000000000" pitchFamily="2" charset="2"/>
              <a:buChar char="Ø"/>
            </a:pPr>
            <a:r>
              <a:rPr lang="zh-CN" altLang="en-US" sz="1200" b="1" dirty="0">
                <a:solidFill>
                  <a:srgbClr val="9A0001"/>
                </a:solidFill>
                <a:latin typeface="华文楷体" panose="02010600040101010101" pitchFamily="2" charset="-122"/>
                <a:ea typeface="华文楷体" panose="02010600040101010101" pitchFamily="2" charset="-122"/>
              </a:rPr>
              <a:t>环境和劳动权利议题的关注</a:t>
            </a:r>
            <a:endParaRPr lang="zh-CN" altLang="en-US" sz="1200" b="1" dirty="0">
              <a:solidFill>
                <a:srgbClr val="9A0001"/>
              </a:solidFill>
              <a:latin typeface="华文楷体" panose="02010600040101010101" pitchFamily="2" charset="-122"/>
              <a:ea typeface="华文楷体" panose="02010600040101010101" pitchFamily="2" charset="-122"/>
            </a:endParaRPr>
          </a:p>
        </p:txBody>
      </p:sp>
      <p:sp>
        <p:nvSpPr>
          <p:cNvPr id="60" name="文本框 59"/>
          <p:cNvSpPr txBox="1"/>
          <p:nvPr/>
        </p:nvSpPr>
        <p:spPr>
          <a:xfrm>
            <a:off x="624080" y="4950696"/>
            <a:ext cx="5322768" cy="830997"/>
          </a:xfrm>
          <a:prstGeom prst="rect">
            <a:avLst/>
          </a:prstGeom>
          <a:noFill/>
        </p:spPr>
        <p:txBody>
          <a:bodyPr wrap="square">
            <a:spAutoFit/>
          </a:bodyPr>
          <a:lstStyle/>
          <a:p>
            <a:pPr marL="171450" indent="-171450">
              <a:buFont typeface="Arial" panose="020B0604020202020204" pitchFamily="34" charset="0"/>
              <a:buChar char="•"/>
            </a:pPr>
            <a:r>
              <a:rPr lang="zh-CN" altLang="en-US" sz="1200" dirty="0">
                <a:latin typeface="华文楷体" panose="02010600040101010101" pitchFamily="2" charset="-122"/>
                <a:ea typeface="华文楷体" panose="02010600040101010101" pitchFamily="2" charset="-122"/>
              </a:rPr>
              <a:t>虽然2008年金融危机后，全球经济增速放缓，贸易保护主义的压力上升，但是美国和其他主要经济体都在维护全球贸易自由化方面发挥了积极作用。通过在WTO等国际组织中的共同努力，全球贸易体系避免了一次严重的退步</a:t>
            </a:r>
            <a:endParaRPr lang="zh-CN" altLang="en-US" sz="1200" dirty="0">
              <a:latin typeface="华文楷体" panose="02010600040101010101" pitchFamily="2" charset="-122"/>
              <a:ea typeface="华文楷体" panose="02010600040101010101" pitchFamily="2" charset="-122"/>
            </a:endParaRPr>
          </a:p>
        </p:txBody>
      </p:sp>
      <p:sp>
        <p:nvSpPr>
          <p:cNvPr id="64" name="文本框 63"/>
          <p:cNvSpPr txBox="1"/>
          <p:nvPr/>
        </p:nvSpPr>
        <p:spPr>
          <a:xfrm>
            <a:off x="6541693" y="4926434"/>
            <a:ext cx="4888307" cy="646331"/>
          </a:xfrm>
          <a:prstGeom prst="rect">
            <a:avLst/>
          </a:prstGeom>
          <a:noFill/>
        </p:spPr>
        <p:txBody>
          <a:bodyPr wrap="square">
            <a:spAutoFit/>
          </a:bodyPr>
          <a:lstStyle/>
          <a:p>
            <a:pPr marL="285750" indent="-285750">
              <a:buFont typeface="Arial" panose="020B0604020202020204" pitchFamily="34" charset="0"/>
              <a:buChar char="•"/>
            </a:pPr>
            <a:r>
              <a:rPr lang="zh-CN" altLang="en-US" sz="1200" dirty="0">
                <a:latin typeface="华文楷体" panose="02010600040101010101" pitchFamily="2" charset="-122"/>
                <a:ea typeface="华文楷体" panose="02010600040101010101" pitchFamily="2" charset="-122"/>
              </a:rPr>
              <a:t>此阶段，全球开始更加关注环境和劳动权利议题。诸如气候变化、可持续发展、贫富不均等问题引起了全球的关注，全球继续推动这些议题的解决，如推动巴黎协议的实施等</a:t>
            </a:r>
            <a:endParaRPr lang="zh-CN" altLang="en-US" sz="1200" dirty="0">
              <a:latin typeface="华文楷体" panose="02010600040101010101" pitchFamily="2" charset="-122"/>
              <a:ea typeface="华文楷体" panose="0201060004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0" name="think-cell 幻灯片" r:id="rId2" imgW="5080" imgH="5080" progId="TCLayout.ActiveDocument.1">
                  <p:embed/>
                </p:oleObj>
              </mc:Choice>
              <mc:Fallback>
                <p:oleObj name="think-cell 幻灯片" r:id="rId2" imgW="5080" imgH="5080" progId="TCLayout.ActiveDocument.1">
                  <p:embed/>
                  <p:pic>
                    <p:nvPicPr>
                      <p:cNvPr id="0" name="think-cell data - do not delete" hidden="1"/>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23" name="矩形 22"/>
          <p:cNvSpPr/>
          <p:nvPr/>
        </p:nvSpPr>
        <p:spPr>
          <a:xfrm>
            <a:off x="514349" y="3364598"/>
            <a:ext cx="7800973" cy="14619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3" name="标题 2"/>
          <p:cNvSpPr>
            <a:spLocks noGrp="1"/>
          </p:cNvSpPr>
          <p:nvPr>
            <p:ph type="title"/>
          </p:nvPr>
        </p:nvSpPr>
        <p:spPr/>
        <p:txBody>
          <a:bodyPr vert="horz">
            <a:normAutofit fontScale="90000"/>
          </a:bodyPr>
          <a:lstStyle/>
          <a:p>
            <a:r>
              <a:rPr lang="zh-CN" altLang="en-US" sz="2200" spc="600" dirty="0">
                <a:solidFill>
                  <a:srgbClr val="9A0001"/>
                </a:solidFill>
                <a:latin typeface="华文楷体" panose="02010600040101010101" pitchFamily="2" charset="-122"/>
                <a:ea typeface="华文楷体" panose="02010600040101010101" pitchFamily="2" charset="-122"/>
                <a:sym typeface="Arial" panose="020B0604020202020204" pitchFamily="34" charset="0"/>
              </a:rPr>
              <a:t>战后全球经济体系的建立与发展</a:t>
            </a:r>
            <a:br>
              <a:rPr lang="zh-CN" altLang="en-US" sz="2200" spc="600" dirty="0">
                <a:solidFill>
                  <a:srgbClr val="9A0001"/>
                </a:solidFill>
                <a:latin typeface="华文楷体" panose="02010600040101010101" pitchFamily="2" charset="-122"/>
                <a:ea typeface="华文楷体" panose="02010600040101010101" pitchFamily="2" charset="-122"/>
                <a:sym typeface="Arial" panose="020B0604020202020204" pitchFamily="34" charset="0"/>
              </a:rPr>
            </a:br>
            <a:r>
              <a:rPr lang="zh-CN" altLang="en-US" sz="1800" spc="600" dirty="0">
                <a:solidFill>
                  <a:srgbClr val="9A0001"/>
                </a:solidFill>
                <a:latin typeface="华文楷体" panose="02010600040101010101" pitchFamily="2" charset="-122"/>
                <a:ea typeface="华文楷体" panose="02010600040101010101" pitchFamily="2" charset="-122"/>
                <a:sym typeface="Arial" panose="020B0604020202020204" pitchFamily="34" charset="0"/>
              </a:rPr>
              <a:t>美国与发展中国家在全球经济中的作用</a:t>
            </a:r>
            <a:r>
              <a:rPr lang="en-US" altLang="zh-CN" sz="1800" spc="600" dirty="0">
                <a:solidFill>
                  <a:srgbClr val="9A0001"/>
                </a:solidFill>
                <a:latin typeface="华文楷体" panose="02010600040101010101" pitchFamily="2" charset="-122"/>
                <a:ea typeface="华文楷体" panose="02010600040101010101" pitchFamily="2" charset="-122"/>
                <a:sym typeface="Arial" panose="020B0604020202020204" pitchFamily="34" charset="0"/>
              </a:rPr>
              <a:t>(1/3)</a:t>
            </a:r>
            <a:endParaRPr lang="zh-CN" altLang="en-US" sz="1800" dirty="0"/>
          </a:p>
        </p:txBody>
      </p:sp>
      <p:sp>
        <p:nvSpPr>
          <p:cNvPr id="18" name="矩形 17"/>
          <p:cNvSpPr/>
          <p:nvPr/>
        </p:nvSpPr>
        <p:spPr>
          <a:xfrm>
            <a:off x="514349" y="1285770"/>
            <a:ext cx="7800975" cy="4984155"/>
          </a:xfrm>
          <a:prstGeom prst="rect">
            <a:avLst/>
          </a:prstGeom>
          <a:noFill/>
          <a:ln w="1905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937649" y="1285770"/>
            <a:ext cx="955627" cy="4984155"/>
          </a:xfrm>
          <a:prstGeom prst="rect">
            <a:avLst/>
          </a:prstGeom>
          <a:noFill/>
          <a:ln w="1905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0515600" y="1285770"/>
            <a:ext cx="955627" cy="4984155"/>
          </a:xfrm>
          <a:prstGeom prst="rect">
            <a:avLst/>
          </a:prstGeom>
          <a:noFill/>
          <a:ln w="1905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右 11"/>
          <p:cNvSpPr/>
          <p:nvPr/>
        </p:nvSpPr>
        <p:spPr>
          <a:xfrm>
            <a:off x="8507423" y="3395850"/>
            <a:ext cx="238125" cy="923925"/>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右 13"/>
          <p:cNvSpPr/>
          <p:nvPr/>
        </p:nvSpPr>
        <p:spPr>
          <a:xfrm>
            <a:off x="10085375" y="3395850"/>
            <a:ext cx="238125" cy="923925"/>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720773" y="1165976"/>
            <a:ext cx="7308802" cy="3352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atin typeface="华文楷体" panose="02010600040101010101" pitchFamily="2" charset="-122"/>
                <a:ea typeface="华文楷体" panose="02010600040101010101" pitchFamily="2" charset="-122"/>
              </a:rPr>
              <a:t>美国利用经济格局收割世界</a:t>
            </a:r>
            <a:endParaRPr lang="zh-CN" altLang="en-US" sz="1200" b="1" dirty="0">
              <a:latin typeface="华文楷体" panose="02010600040101010101" pitchFamily="2" charset="-122"/>
              <a:ea typeface="华文楷体" panose="02010600040101010101" pitchFamily="2" charset="-122"/>
            </a:endParaRPr>
          </a:p>
        </p:txBody>
      </p:sp>
      <p:sp>
        <p:nvSpPr>
          <p:cNvPr id="16" name="矩形 15"/>
          <p:cNvSpPr/>
          <p:nvPr/>
        </p:nvSpPr>
        <p:spPr>
          <a:xfrm>
            <a:off x="9066236" y="1501231"/>
            <a:ext cx="698452" cy="46138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atin typeface="华文楷体" panose="02010600040101010101" pitchFamily="2" charset="-122"/>
                <a:ea typeface="华文楷体" panose="02010600040101010101" pitchFamily="2" charset="-122"/>
              </a:rPr>
              <a:t>美国主导的全球经济体系对发展中国家的影响</a:t>
            </a:r>
            <a:endParaRPr lang="zh-CN" altLang="en-US" sz="1200" b="1" dirty="0">
              <a:latin typeface="华文楷体" panose="02010600040101010101" pitchFamily="2" charset="-122"/>
              <a:ea typeface="华文楷体" panose="02010600040101010101" pitchFamily="2" charset="-122"/>
            </a:endParaRPr>
          </a:p>
        </p:txBody>
      </p:sp>
      <p:sp>
        <p:nvSpPr>
          <p:cNvPr id="17" name="矩形 16"/>
          <p:cNvSpPr/>
          <p:nvPr/>
        </p:nvSpPr>
        <p:spPr>
          <a:xfrm>
            <a:off x="10644187" y="1550902"/>
            <a:ext cx="698452" cy="46138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atin typeface="华文楷体" panose="02010600040101010101" pitchFamily="2" charset="-122"/>
                <a:ea typeface="华文楷体" panose="02010600040101010101" pitchFamily="2" charset="-122"/>
              </a:rPr>
              <a:t>发展中国家在全球经济体系中的地位</a:t>
            </a:r>
            <a:endParaRPr lang="zh-CN" altLang="en-US" sz="1200" b="1" dirty="0">
              <a:latin typeface="华文楷体" panose="02010600040101010101" pitchFamily="2" charset="-122"/>
              <a:ea typeface="华文楷体" panose="02010600040101010101" pitchFamily="2" charset="-122"/>
            </a:endParaRPr>
          </a:p>
        </p:txBody>
      </p:sp>
      <p:sp>
        <p:nvSpPr>
          <p:cNvPr id="20" name="文本框 19"/>
          <p:cNvSpPr txBox="1"/>
          <p:nvPr/>
        </p:nvSpPr>
        <p:spPr>
          <a:xfrm>
            <a:off x="684981" y="1621025"/>
            <a:ext cx="7308801" cy="1785104"/>
          </a:xfrm>
          <a:prstGeom prst="rect">
            <a:avLst/>
          </a:prstGeom>
          <a:noFill/>
        </p:spPr>
        <p:txBody>
          <a:bodyPr wrap="square">
            <a:spAutoFit/>
          </a:bodyPr>
          <a:lstStyle/>
          <a:p>
            <a:pPr marL="171450" indent="-171450">
              <a:buFont typeface="Wingdings" panose="05000000000000000000" pitchFamily="2" charset="2"/>
              <a:buChar char="Ø"/>
            </a:pPr>
            <a:r>
              <a:rPr lang="zh-CN" altLang="zh-CN" sz="1200" b="1" kern="100" dirty="0">
                <a:effectLst/>
                <a:latin typeface="等线" panose="02010600030101010101" pitchFamily="2" charset="-122"/>
                <a:ea typeface="楷体" panose="02010609060101010101" pitchFamily="49" charset="-122"/>
              </a:rPr>
              <a:t>布雷顿体系形成的美元霸权奠定了美国长期贸易赤字的基础</a:t>
            </a:r>
            <a:endParaRPr lang="en-US" altLang="zh-CN" sz="1200" b="1" kern="100" dirty="0">
              <a:latin typeface="等线" panose="02010600030101010101" pitchFamily="2" charset="-122"/>
              <a:ea typeface="等线" panose="02010600030101010101" pitchFamily="2" charset="-122"/>
            </a:endParaRPr>
          </a:p>
          <a:p>
            <a:pPr marL="171450" indent="-171450">
              <a:buFont typeface="Arial" panose="020B0604020202020204" pitchFamily="34" charset="0"/>
              <a:buChar char="•"/>
            </a:pPr>
            <a:r>
              <a:rPr lang="zh-CN" altLang="zh-CN" sz="1100" b="0" kern="100" dirty="0">
                <a:effectLst/>
                <a:latin typeface="等线" panose="02010600030101010101" pitchFamily="2" charset="-122"/>
                <a:ea typeface="楷体" panose="02010609060101010101" pitchFamily="49" charset="-122"/>
                <a:cs typeface="Times New Roman" panose="02020603050405020304" pitchFamily="18" charset="0"/>
              </a:rPr>
              <a:t>布雷顿体系是一套以</a:t>
            </a:r>
            <a:r>
              <a:rPr lang="zh-CN" altLang="zh-CN" sz="1100" b="1" kern="100" dirty="0">
                <a:effectLst/>
                <a:latin typeface="等线" panose="02010600030101010101" pitchFamily="2" charset="-122"/>
                <a:ea typeface="楷体" panose="02010609060101010101" pitchFamily="49" charset="-122"/>
                <a:cs typeface="Times New Roman" panose="02020603050405020304" pitchFamily="18" charset="0"/>
              </a:rPr>
              <a:t>固定汇率和资本管制</a:t>
            </a:r>
            <a:r>
              <a:rPr lang="zh-CN" altLang="zh-CN" sz="1100" b="0" kern="100" dirty="0">
                <a:effectLst/>
                <a:latin typeface="等线" panose="02010600030101010101" pitchFamily="2" charset="-122"/>
                <a:ea typeface="楷体" panose="02010609060101010101" pitchFamily="49" charset="-122"/>
                <a:cs typeface="Times New Roman" panose="02020603050405020304" pitchFamily="18" charset="0"/>
              </a:rPr>
              <a:t>为特征的汇率管理和国际收支调节机制</a:t>
            </a:r>
            <a:r>
              <a:rPr lang="zh-CN" altLang="en-US" sz="1100" b="0" kern="100" dirty="0">
                <a:effectLst/>
                <a:latin typeface="等线" panose="02010600030101010101" pitchFamily="2" charset="-122"/>
                <a:ea typeface="楷体" panose="02010609060101010101" pitchFamily="49" charset="-122"/>
                <a:cs typeface="Times New Roman" panose="02020603050405020304" pitchFamily="18" charset="0"/>
              </a:rPr>
              <a:t>，</a:t>
            </a:r>
            <a:r>
              <a:rPr lang="zh-CN" altLang="zh-CN" sz="1100" b="0" kern="100" dirty="0">
                <a:effectLst/>
                <a:latin typeface="等线" panose="02010600030101010101" pitchFamily="2" charset="-122"/>
                <a:ea typeface="楷体" panose="02010609060101010101" pitchFamily="49" charset="-122"/>
                <a:cs typeface="Times New Roman" panose="02020603050405020304" pitchFamily="18" charset="0"/>
              </a:rPr>
              <a:t>作为本位货币的美元其实就是国际结算和储备的手段，地位等同黄金</a:t>
            </a:r>
            <a:r>
              <a:rPr lang="zh-CN" altLang="en-US" sz="1100" b="0" kern="100" dirty="0">
                <a:effectLst/>
                <a:latin typeface="等线" panose="02010600030101010101" pitchFamily="2" charset="-122"/>
                <a:ea typeface="楷体" panose="02010609060101010101" pitchFamily="49" charset="-122"/>
                <a:cs typeface="Times New Roman" panose="02020603050405020304" pitchFamily="18" charset="0"/>
              </a:rPr>
              <a:t>，</a:t>
            </a:r>
            <a:r>
              <a:rPr lang="zh-CN" altLang="zh-CN" sz="1100" b="0" kern="100" dirty="0">
                <a:effectLst/>
                <a:latin typeface="等线" panose="02010600030101010101" pitchFamily="2" charset="-122"/>
                <a:ea typeface="楷体" panose="02010609060101010101" pitchFamily="49" charset="-122"/>
                <a:cs typeface="Times New Roman" panose="02020603050405020304" pitchFamily="18" charset="0"/>
              </a:rPr>
              <a:t>形成了美元赤字的基础。</a:t>
            </a:r>
            <a:endParaRPr lang="en-US" altLang="zh-CN" sz="1100" kern="100" dirty="0">
              <a:latin typeface="等线" panose="02010600030101010101" pitchFamily="2" charset="-122"/>
              <a:ea typeface="等线" panose="02010600030101010101" pitchFamily="2" charset="-122"/>
              <a:cs typeface="Times New Roman" panose="02020603050405020304" pitchFamily="18" charset="0"/>
            </a:endParaRPr>
          </a:p>
          <a:p>
            <a:pPr marL="171450" indent="-171450">
              <a:buFont typeface="Arial" panose="020B0604020202020204" pitchFamily="34" charset="0"/>
              <a:buChar char="•"/>
            </a:pPr>
            <a:r>
              <a:rPr lang="zh-CN" altLang="zh-CN" sz="1100" b="0" kern="100" dirty="0">
                <a:effectLst/>
                <a:latin typeface="等线" panose="02010600030101010101" pitchFamily="2" charset="-122"/>
                <a:ea typeface="楷体" panose="02010609060101010101" pitchFamily="49" charset="-122"/>
                <a:cs typeface="Times New Roman" panose="02020603050405020304" pitchFamily="18" charset="0"/>
              </a:rPr>
              <a:t>首先，由于</a:t>
            </a:r>
            <a:r>
              <a:rPr lang="zh-CN" altLang="zh-CN" sz="1100" b="1" kern="100" dirty="0">
                <a:effectLst/>
                <a:latin typeface="等线" panose="02010600030101010101" pitchFamily="2" charset="-122"/>
                <a:ea typeface="楷体" panose="02010609060101010101" pitchFamily="49" charset="-122"/>
                <a:cs typeface="Times New Roman" panose="02020603050405020304" pitchFamily="18" charset="0"/>
              </a:rPr>
              <a:t>美元就是结算手段</a:t>
            </a:r>
            <a:r>
              <a:rPr lang="zh-CN" altLang="zh-CN" sz="1100" b="0" kern="100" dirty="0">
                <a:effectLst/>
                <a:latin typeface="等线" panose="02010600030101010101" pitchFamily="2" charset="-122"/>
                <a:ea typeface="楷体" panose="02010609060101010101" pitchFamily="49" charset="-122"/>
                <a:cs typeface="Times New Roman" panose="02020603050405020304" pitchFamily="18" charset="0"/>
              </a:rPr>
              <a:t>，美国不用储备外汇，这给美国的</a:t>
            </a:r>
            <a:r>
              <a:rPr lang="zh-CN" altLang="zh-CN" sz="1100" b="1" kern="100" dirty="0">
                <a:effectLst/>
                <a:latin typeface="等线" panose="02010600030101010101" pitchFamily="2" charset="-122"/>
                <a:ea typeface="楷体" panose="02010609060101010101" pitchFamily="49" charset="-122"/>
                <a:cs typeface="Times New Roman" panose="02020603050405020304" pitchFamily="18" charset="0"/>
              </a:rPr>
              <a:t>赤字</a:t>
            </a:r>
            <a:r>
              <a:rPr lang="zh-CN" altLang="zh-CN" sz="1100" b="0" kern="100" dirty="0">
                <a:effectLst/>
                <a:latin typeface="等线" panose="02010600030101010101" pitchFamily="2" charset="-122"/>
                <a:ea typeface="楷体" panose="02010609060101010101" pitchFamily="49" charset="-122"/>
                <a:cs typeface="Times New Roman" panose="02020603050405020304" pitchFamily="18" charset="0"/>
              </a:rPr>
              <a:t>提供了条件。其次，由于美元是世界通货，因此美国可以通过大量发行美元，坐享</a:t>
            </a:r>
            <a:r>
              <a:rPr lang="zh-CN" altLang="zh-CN" sz="1100" b="1" kern="100" dirty="0">
                <a:effectLst/>
                <a:latin typeface="等线" panose="02010600030101010101" pitchFamily="2" charset="-122"/>
                <a:ea typeface="楷体" panose="02010609060101010101" pitchFamily="49" charset="-122"/>
                <a:cs typeface="Times New Roman" panose="02020603050405020304" pitchFamily="18" charset="0"/>
              </a:rPr>
              <a:t>铸币税</a:t>
            </a:r>
            <a:r>
              <a:rPr lang="zh-CN" altLang="zh-CN" sz="1100" b="0" kern="100" dirty="0">
                <a:effectLst/>
                <a:latin typeface="等线" panose="02010600030101010101" pitchFamily="2" charset="-122"/>
                <a:ea typeface="楷体" panose="02010609060101010101" pitchFamily="49" charset="-122"/>
                <a:cs typeface="Times New Roman" panose="02020603050405020304" pitchFamily="18" charset="0"/>
              </a:rPr>
              <a:t>不用担心美元的贬值。</a:t>
            </a:r>
            <a:endParaRPr lang="en-US" altLang="zh-CN" sz="1100" kern="100" dirty="0">
              <a:latin typeface="等线" panose="02010600030101010101" pitchFamily="2" charset="-122"/>
              <a:ea typeface="等线" panose="02010600030101010101" pitchFamily="2" charset="-122"/>
              <a:cs typeface="Times New Roman" panose="02020603050405020304" pitchFamily="18" charset="0"/>
            </a:endParaRPr>
          </a:p>
          <a:p>
            <a:pPr marL="171450" indent="-171450">
              <a:buFont typeface="Arial" panose="020B0604020202020204" pitchFamily="34" charset="0"/>
              <a:buChar char="•"/>
            </a:pPr>
            <a:r>
              <a:rPr lang="zh-CN" altLang="zh-CN" sz="1100" b="0" kern="100" dirty="0">
                <a:effectLst/>
                <a:latin typeface="等线" panose="02010600030101010101" pitchFamily="2" charset="-122"/>
                <a:ea typeface="楷体" panose="02010609060101010101" pitchFamily="49" charset="-122"/>
                <a:cs typeface="Times New Roman" panose="02020603050405020304" pitchFamily="18" charset="0"/>
              </a:rPr>
              <a:t>由于</a:t>
            </a:r>
            <a:r>
              <a:rPr lang="zh-CN" altLang="zh-CN" sz="1100" b="1" kern="100" dirty="0">
                <a:effectLst/>
                <a:latin typeface="等线" panose="02010600030101010101" pitchFamily="2" charset="-122"/>
                <a:ea typeface="楷体" panose="02010609060101010101" pitchFamily="49" charset="-122"/>
                <a:cs typeface="Times New Roman" panose="02020603050405020304" pitchFamily="18" charset="0"/>
              </a:rPr>
              <a:t>特里芬难题</a:t>
            </a:r>
            <a:r>
              <a:rPr lang="zh-CN" altLang="zh-CN" sz="1100" b="0" kern="100" dirty="0">
                <a:effectLst/>
                <a:latin typeface="等线" panose="02010600030101010101" pitchFamily="2" charset="-122"/>
                <a:ea typeface="楷体" panose="02010609060101010101" pitchFamily="49" charset="-122"/>
                <a:cs typeface="Times New Roman" panose="02020603050405020304" pitchFamily="18" charset="0"/>
              </a:rPr>
              <a:t>的存在，美元的双挂钩是不可能持续的。由于美元的世界通货地位，各国都努力地保持对美国的贸易顺差，千方百计地增加美元的流入，这样必然造成美国的持续逆差。事实上，美国从</a:t>
            </a:r>
            <a:r>
              <a:rPr lang="en-US" altLang="zh-CN" sz="1100" b="0" kern="100" dirty="0">
                <a:effectLst/>
                <a:latin typeface="等线" panose="02010600030101010101" pitchFamily="2" charset="-122"/>
                <a:ea typeface="等线" panose="02010600030101010101" pitchFamily="2" charset="-122"/>
                <a:cs typeface="Times New Roman" panose="02020603050405020304" pitchFamily="18" charset="0"/>
              </a:rPr>
              <a:t>70</a:t>
            </a:r>
            <a:r>
              <a:rPr lang="zh-CN" altLang="zh-CN" sz="1100" b="0" kern="100" dirty="0">
                <a:effectLst/>
                <a:latin typeface="等线" panose="02010600030101010101" pitchFamily="2" charset="-122"/>
                <a:ea typeface="楷体" panose="02010609060101010101" pitchFamily="49" charset="-122"/>
                <a:cs typeface="Times New Roman" panose="02020603050405020304" pitchFamily="18" charset="0"/>
              </a:rPr>
              <a:t>年代以来基本上都是逆差，而且数额越来越大。最后，美国不得不放弃美元兑换黄金的承诺，并最终走向了黄金的非货币化。但是，由于当时美国是经济最发达的国家，各国和美国的贸易量巨大，美元依然是</a:t>
            </a:r>
            <a:r>
              <a:rPr lang="zh-CN" altLang="zh-CN" sz="1100" b="1" kern="100" dirty="0">
                <a:effectLst/>
                <a:latin typeface="等线" panose="02010600030101010101" pitchFamily="2" charset="-122"/>
                <a:ea typeface="楷体" panose="02010609060101010101" pitchFamily="49" charset="-122"/>
                <a:cs typeface="Times New Roman" panose="02020603050405020304" pitchFamily="18" charset="0"/>
              </a:rPr>
              <a:t>最主要的储备货币</a:t>
            </a:r>
            <a:r>
              <a:rPr lang="zh-CN" altLang="zh-CN" sz="1100" b="0" kern="100" dirty="0">
                <a:effectLst/>
                <a:latin typeface="等线" panose="02010600030101010101" pitchFamily="2" charset="-122"/>
                <a:ea typeface="楷体" panose="02010609060101010101" pitchFamily="49" charset="-122"/>
                <a:cs typeface="Times New Roman" panose="02020603050405020304" pitchFamily="18" charset="0"/>
              </a:rPr>
              <a:t>，使得美元等同于黄金了</a:t>
            </a:r>
            <a:r>
              <a:rPr lang="en-US" altLang="zh-CN" sz="1100" b="0" kern="100" dirty="0">
                <a:effectLst/>
                <a:latin typeface="等线" panose="02010600030101010101" pitchFamily="2" charset="-122"/>
                <a:ea typeface="等线" panose="02010600030101010101" pitchFamily="2" charset="-122"/>
                <a:cs typeface="Times New Roman" panose="02020603050405020304" pitchFamily="18" charset="0"/>
              </a:rPr>
              <a:t>.</a:t>
            </a:r>
            <a:endParaRPr lang="en-US" altLang="zh-CN" sz="1100"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21" name="文本框 20"/>
          <p:cNvSpPr txBox="1"/>
          <p:nvPr/>
        </p:nvSpPr>
        <p:spPr>
          <a:xfrm>
            <a:off x="684981" y="3391108"/>
            <a:ext cx="7308801" cy="1461939"/>
          </a:xfrm>
          <a:prstGeom prst="rect">
            <a:avLst/>
          </a:prstGeom>
          <a:noFill/>
        </p:spPr>
        <p:txBody>
          <a:bodyPr wrap="square">
            <a:spAutoFit/>
          </a:bodyPr>
          <a:lstStyle/>
          <a:p>
            <a:pPr marL="171450" indent="-171450">
              <a:buFont typeface="Wingdings" panose="05000000000000000000" pitchFamily="2" charset="2"/>
              <a:buChar char="Ø"/>
            </a:pPr>
            <a:r>
              <a:rPr lang="zh-CN" altLang="en-US" sz="1200" b="1" kern="100" dirty="0">
                <a:effectLst/>
                <a:latin typeface="等线" panose="02010600030101010101" pitchFamily="2" charset="-122"/>
                <a:ea typeface="楷体" panose="02010609060101010101" pitchFamily="49" charset="-122"/>
              </a:rPr>
              <a:t>美元霸权奠定了美国长期财政赤字的基础</a:t>
            </a:r>
            <a:endParaRPr lang="zh-CN" altLang="en-US" sz="1200" b="1" kern="100" dirty="0">
              <a:effectLst/>
              <a:latin typeface="等线" panose="02010600030101010101" pitchFamily="2" charset="-122"/>
              <a:ea typeface="楷体" panose="02010609060101010101" pitchFamily="49" charset="-122"/>
            </a:endParaRPr>
          </a:p>
          <a:p>
            <a:pPr marL="171450" indent="-171450">
              <a:buFont typeface="Arial" panose="020B0604020202020204" pitchFamily="34" charset="0"/>
              <a:buChar char="•"/>
            </a:pPr>
            <a:r>
              <a:rPr lang="zh-CN" altLang="en-US" sz="1100" b="0" kern="100" dirty="0">
                <a:effectLst/>
                <a:latin typeface="等线" panose="02010600030101010101" pitchFamily="2" charset="-122"/>
                <a:ea typeface="楷体" panose="02010609060101010101" pitchFamily="49" charset="-122"/>
                <a:cs typeface="Times New Roman" panose="02020603050405020304" pitchFamily="18" charset="0"/>
              </a:rPr>
              <a:t>美元的霸权使得美国具有</a:t>
            </a:r>
            <a:r>
              <a:rPr lang="zh-CN" altLang="en-US" sz="1100" b="1" kern="100" dirty="0">
                <a:effectLst/>
                <a:latin typeface="等线" panose="02010600030101010101" pitchFamily="2" charset="-122"/>
                <a:ea typeface="楷体" panose="02010609060101010101" pitchFamily="49" charset="-122"/>
                <a:cs typeface="Times New Roman" panose="02020603050405020304" pitchFamily="18" charset="0"/>
              </a:rPr>
              <a:t>相对无限的货币创造</a:t>
            </a:r>
            <a:r>
              <a:rPr lang="zh-CN" altLang="en-US" sz="1100" b="0" kern="100" dirty="0">
                <a:effectLst/>
                <a:latin typeface="等线" panose="02010600030101010101" pitchFamily="2" charset="-122"/>
                <a:ea typeface="楷体" panose="02010609060101010101" pitchFamily="49" charset="-122"/>
                <a:cs typeface="Times New Roman" panose="02020603050405020304" pitchFamily="18" charset="0"/>
              </a:rPr>
              <a:t>能力，由于全球对美元的需求使得美国不用为货币的贬值担忧。相反，美国大肆的采用</a:t>
            </a:r>
            <a:r>
              <a:rPr lang="zh-CN" altLang="en-US" sz="1100" b="1" kern="100" dirty="0">
                <a:effectLst/>
                <a:latin typeface="等线" panose="02010600030101010101" pitchFamily="2" charset="-122"/>
                <a:ea typeface="楷体" panose="02010609060101010101" pitchFamily="49" charset="-122"/>
                <a:cs typeface="Times New Roman" panose="02020603050405020304" pitchFamily="18" charset="0"/>
              </a:rPr>
              <a:t>宽松的货币政策</a:t>
            </a:r>
            <a:r>
              <a:rPr lang="zh-CN" altLang="en-US" sz="1100" b="0" kern="100" dirty="0">
                <a:effectLst/>
                <a:latin typeface="等线" panose="02010600030101010101" pitchFamily="2" charset="-122"/>
                <a:ea typeface="楷体" panose="02010609060101010101" pitchFamily="49" charset="-122"/>
                <a:cs typeface="Times New Roman" panose="02020603050405020304" pitchFamily="18" charset="0"/>
              </a:rPr>
              <a:t>来刺激经济的发展。事实上，美国从肯尼迪总统时代开始继承了罗斯福新政的政策，在六七十年代</a:t>
            </a:r>
            <a:r>
              <a:rPr lang="en-US" altLang="zh-CN" sz="1100" b="0" kern="100" dirty="0">
                <a:effectLst/>
                <a:latin typeface="等线" panose="02010600030101010101" pitchFamily="2" charset="-122"/>
                <a:ea typeface="楷体" panose="02010609060101010101" pitchFamily="49" charset="-122"/>
                <a:cs typeface="Times New Roman" panose="02020603050405020304" pitchFamily="18" charset="0"/>
              </a:rPr>
              <a:t>20</a:t>
            </a:r>
            <a:r>
              <a:rPr lang="zh-CN" altLang="en-US" sz="1100" b="0" kern="100" dirty="0">
                <a:effectLst/>
                <a:latin typeface="等线" panose="02010600030101010101" pitchFamily="2" charset="-122"/>
                <a:ea typeface="楷体" panose="02010609060101010101" pitchFamily="49" charset="-122"/>
                <a:cs typeface="Times New Roman" panose="02020603050405020304" pitchFamily="18" charset="0"/>
              </a:rPr>
              <a:t>年时间里采用宽松的货币政策来刺激经济的发展，因而出现了经济过热进而出现</a:t>
            </a:r>
            <a:r>
              <a:rPr lang="zh-CN" altLang="en-US" sz="1100" b="1" kern="100" dirty="0">
                <a:effectLst/>
                <a:latin typeface="等线" panose="02010600030101010101" pitchFamily="2" charset="-122"/>
                <a:ea typeface="楷体" panose="02010609060101010101" pitchFamily="49" charset="-122"/>
                <a:cs typeface="Times New Roman" panose="02020603050405020304" pitchFamily="18" charset="0"/>
              </a:rPr>
              <a:t>滞胀</a:t>
            </a:r>
            <a:r>
              <a:rPr lang="zh-CN" altLang="en-US" sz="1100" b="0" kern="100" dirty="0">
                <a:effectLst/>
                <a:latin typeface="等线" panose="02010600030101010101" pitchFamily="2" charset="-122"/>
                <a:ea typeface="楷体" panose="02010609060101010101" pitchFamily="49" charset="-122"/>
                <a:cs typeface="Times New Roman" panose="02020603050405020304" pitchFamily="18" charset="0"/>
              </a:rPr>
              <a:t>，经济波动较大。</a:t>
            </a:r>
            <a:endParaRPr lang="zh-CN" altLang="en-US" sz="1100" b="0" kern="100" dirty="0">
              <a:effectLst/>
              <a:latin typeface="等线" panose="02010600030101010101" pitchFamily="2" charset="-122"/>
              <a:ea typeface="楷体" panose="02010609060101010101" pitchFamily="49" charset="-122"/>
              <a:cs typeface="Times New Roman" panose="02020603050405020304" pitchFamily="18" charset="0"/>
            </a:endParaRPr>
          </a:p>
          <a:p>
            <a:pPr marL="171450" indent="-171450">
              <a:buFont typeface="Arial" panose="020B0604020202020204" pitchFamily="34" charset="0"/>
              <a:buChar char="•"/>
            </a:pPr>
            <a:r>
              <a:rPr lang="zh-CN" altLang="en-US" sz="1100" b="0" kern="100" dirty="0">
                <a:effectLst/>
                <a:latin typeface="等线" panose="02010600030101010101" pitchFamily="2" charset="-122"/>
                <a:ea typeface="楷体" panose="02010609060101010101" pitchFamily="49" charset="-122"/>
                <a:cs typeface="Times New Roman" panose="02020603050405020304" pitchFamily="18" charset="0"/>
              </a:rPr>
              <a:t>由于美国的宽松货币政策，又使美国长期处在</a:t>
            </a:r>
            <a:r>
              <a:rPr lang="zh-CN" altLang="en-US" sz="1100" b="1" kern="100" dirty="0">
                <a:effectLst/>
                <a:latin typeface="等线" panose="02010600030101010101" pitchFamily="2" charset="-122"/>
                <a:ea typeface="楷体" panose="02010609060101010101" pitchFamily="49" charset="-122"/>
                <a:cs typeface="Times New Roman" panose="02020603050405020304" pitchFamily="18" charset="0"/>
              </a:rPr>
              <a:t>低利率周期</a:t>
            </a:r>
            <a:r>
              <a:rPr lang="zh-CN" altLang="en-US" sz="1100" b="0" kern="100" dirty="0">
                <a:effectLst/>
                <a:latin typeface="等线" panose="02010600030101010101" pitchFamily="2" charset="-122"/>
                <a:ea typeface="楷体" panose="02010609060101010101" pitchFamily="49" charset="-122"/>
                <a:cs typeface="Times New Roman" panose="02020603050405020304" pitchFamily="18" charset="0"/>
              </a:rPr>
              <a:t>中，这样，美国政府就可以很轻松的从货币市场上获得大量的资金，来支持财政支出。这就是美国财政赤字的现实基础。美国的财政赤字政策又为美国的低税率提供了可能，美国可以通过</a:t>
            </a:r>
            <a:r>
              <a:rPr lang="zh-CN" altLang="en-US" sz="1100" b="1" kern="100" dirty="0">
                <a:effectLst/>
                <a:latin typeface="等线" panose="02010600030101010101" pitchFamily="2" charset="-122"/>
                <a:ea typeface="楷体" panose="02010609060101010101" pitchFamily="49" charset="-122"/>
                <a:cs typeface="Times New Roman" panose="02020603050405020304" pitchFamily="18" charset="0"/>
              </a:rPr>
              <a:t>财政赤字来减少税收</a:t>
            </a:r>
            <a:r>
              <a:rPr lang="zh-CN" altLang="en-US" sz="1100" b="0" kern="100" dirty="0">
                <a:effectLst/>
                <a:latin typeface="等线" panose="02010600030101010101" pitchFamily="2" charset="-122"/>
                <a:ea typeface="楷体" panose="02010609060101010101" pitchFamily="49" charset="-122"/>
                <a:cs typeface="Times New Roman" panose="02020603050405020304" pitchFamily="18" charset="0"/>
              </a:rPr>
              <a:t>。这种低利率、低税收的金融环境显然是有利于经济发展的。</a:t>
            </a:r>
            <a:endParaRPr lang="zh-CN" altLang="en-US" sz="1100" b="0" kern="100" dirty="0">
              <a:effectLst/>
              <a:latin typeface="等线" panose="02010600030101010101" pitchFamily="2" charset="-122"/>
              <a:ea typeface="楷体" panose="02010609060101010101" pitchFamily="49" charset="-122"/>
              <a:cs typeface="Times New Roman" panose="02020603050405020304" pitchFamily="18" charset="0"/>
            </a:endParaRPr>
          </a:p>
        </p:txBody>
      </p:sp>
      <p:sp>
        <p:nvSpPr>
          <p:cNvPr id="22" name="文本框 21"/>
          <p:cNvSpPr txBox="1"/>
          <p:nvPr/>
        </p:nvSpPr>
        <p:spPr>
          <a:xfrm>
            <a:off x="684980" y="4838027"/>
            <a:ext cx="7308801" cy="1292662"/>
          </a:xfrm>
          <a:prstGeom prst="rect">
            <a:avLst/>
          </a:prstGeom>
          <a:noFill/>
        </p:spPr>
        <p:txBody>
          <a:bodyPr wrap="square">
            <a:spAutoFit/>
          </a:bodyPr>
          <a:lstStyle/>
          <a:p>
            <a:pPr marL="171450" indent="-171450">
              <a:buFont typeface="Wingdings" panose="05000000000000000000" pitchFamily="2" charset="2"/>
              <a:buChar char="Ø"/>
            </a:pPr>
            <a:r>
              <a:rPr lang="zh-CN" altLang="en-US" sz="1200" b="1" kern="100" dirty="0">
                <a:effectLst/>
                <a:latin typeface="等线" panose="02010600030101010101" pitchFamily="2" charset="-122"/>
                <a:ea typeface="楷体" panose="02010609060101010101" pitchFamily="49" charset="-122"/>
              </a:rPr>
              <a:t>发达金融市场使美国实现“双赤字”向“双输入”的转换</a:t>
            </a:r>
            <a:endParaRPr lang="en-US" altLang="zh-CN" sz="1200" b="1" kern="100" dirty="0">
              <a:effectLst/>
              <a:latin typeface="等线" panose="02010600030101010101" pitchFamily="2" charset="-122"/>
              <a:ea typeface="楷体" panose="02010609060101010101" pitchFamily="49" charset="-122"/>
            </a:endParaRPr>
          </a:p>
          <a:p>
            <a:pPr marL="171450" indent="-171450">
              <a:buFont typeface="Arial" panose="020B0604020202020204" pitchFamily="34" charset="0"/>
              <a:buChar char="•"/>
            </a:pPr>
            <a:r>
              <a:rPr lang="zh-CN" altLang="en-US" sz="1100" b="0" kern="100" dirty="0">
                <a:effectLst/>
                <a:latin typeface="等线" panose="02010600030101010101" pitchFamily="2" charset="-122"/>
                <a:ea typeface="楷体" panose="02010609060101010101" pitchFamily="49" charset="-122"/>
                <a:cs typeface="Times New Roman" panose="02020603050405020304" pitchFamily="18" charset="0"/>
              </a:rPr>
              <a:t>为了对付美国的贸易和财政双赤字，使美元不至于由于巨额的逆差而出现过度的贬值，美国利用其强大的经济为后盾，采用大量</a:t>
            </a:r>
            <a:r>
              <a:rPr lang="zh-CN" altLang="en-US" sz="1100" b="1" kern="100" dirty="0">
                <a:effectLst/>
                <a:latin typeface="等线" panose="02010600030101010101" pitchFamily="2" charset="-122"/>
                <a:ea typeface="楷体" panose="02010609060101010101" pitchFamily="49" charset="-122"/>
                <a:cs typeface="Times New Roman" panose="02020603050405020304" pitchFamily="18" charset="0"/>
              </a:rPr>
              <a:t>发行国债和吸引国外资金</a:t>
            </a:r>
            <a:r>
              <a:rPr lang="zh-CN" altLang="en-US" sz="1100" b="0" kern="100" dirty="0">
                <a:effectLst/>
                <a:latin typeface="等线" panose="02010600030101010101" pitchFamily="2" charset="-122"/>
                <a:ea typeface="楷体" panose="02010609060101010101" pitchFamily="49" charset="-122"/>
                <a:cs typeface="Times New Roman" panose="02020603050405020304" pitchFamily="18" charset="0"/>
              </a:rPr>
              <a:t>来美国投资的方式，使大量资本流入美国，这样贸易逆差的资金又回流到美国，维持美元低利率的宽松货币环境，促进经济的增长。</a:t>
            </a:r>
            <a:endParaRPr lang="en-US" altLang="zh-CN" sz="1100" b="0" kern="100" dirty="0">
              <a:effectLst/>
              <a:latin typeface="等线" panose="02010600030101010101" pitchFamily="2" charset="-122"/>
              <a:ea typeface="楷体" panose="02010609060101010101" pitchFamily="49" charset="-122"/>
              <a:cs typeface="Times New Roman" panose="02020603050405020304" pitchFamily="18" charset="0"/>
            </a:endParaRPr>
          </a:p>
          <a:p>
            <a:pPr marL="171450" indent="-171450">
              <a:buFont typeface="Arial" panose="020B0604020202020204" pitchFamily="34" charset="0"/>
              <a:buChar char="•"/>
            </a:pPr>
            <a:r>
              <a:rPr lang="zh-CN" altLang="en-US" sz="1100" b="0" kern="100" dirty="0">
                <a:effectLst/>
                <a:latin typeface="等线" panose="02010600030101010101" pitchFamily="2" charset="-122"/>
                <a:ea typeface="楷体" panose="02010609060101010101" pitchFamily="49" charset="-122"/>
                <a:cs typeface="Times New Roman" panose="02020603050405020304" pitchFamily="18" charset="0"/>
              </a:rPr>
              <a:t>美国一方面将大量的</a:t>
            </a:r>
            <a:r>
              <a:rPr lang="zh-CN" altLang="en-US" sz="1100" b="1" kern="100" dirty="0">
                <a:effectLst/>
                <a:latin typeface="等线" panose="02010600030101010101" pitchFamily="2" charset="-122"/>
                <a:ea typeface="楷体" panose="02010609060101010101" pitchFamily="49" charset="-122"/>
                <a:cs typeface="Times New Roman" panose="02020603050405020304" pitchFamily="18" charset="0"/>
              </a:rPr>
              <a:t>落后产业</a:t>
            </a:r>
            <a:r>
              <a:rPr lang="zh-CN" altLang="en-US" sz="1100" b="0" kern="100" dirty="0">
                <a:effectLst/>
                <a:latin typeface="等线" panose="02010600030101010101" pitchFamily="2" charset="-122"/>
                <a:ea typeface="楷体" panose="02010609060101010101" pitchFamily="49" charset="-122"/>
                <a:cs typeface="Times New Roman" panose="02020603050405020304" pitchFamily="18" charset="0"/>
              </a:rPr>
              <a:t>转移到了国外，大量</a:t>
            </a:r>
            <a:r>
              <a:rPr lang="zh-CN" altLang="en-US" sz="1100" b="1" kern="100" dirty="0">
                <a:effectLst/>
                <a:latin typeface="等线" panose="02010600030101010101" pitchFamily="2" charset="-122"/>
                <a:ea typeface="楷体" panose="02010609060101010101" pitchFamily="49" charset="-122"/>
                <a:cs typeface="Times New Roman" panose="02020603050405020304" pitchFamily="18" charset="0"/>
              </a:rPr>
              <a:t>输出资本</a:t>
            </a:r>
            <a:r>
              <a:rPr lang="zh-CN" altLang="en-US" sz="1100" b="0" kern="100" dirty="0">
                <a:effectLst/>
                <a:latin typeface="等线" panose="02010600030101010101" pitchFamily="2" charset="-122"/>
                <a:ea typeface="楷体" panose="02010609060101010101" pitchFamily="49" charset="-122"/>
                <a:cs typeface="Times New Roman" panose="02020603050405020304" pitchFamily="18" charset="0"/>
              </a:rPr>
              <a:t>获取美元霸权地位的特殊利益，美国还可以将从海外赚取大量的</a:t>
            </a:r>
            <a:r>
              <a:rPr lang="zh-CN" altLang="en-US" sz="1100" b="1" kern="100" dirty="0">
                <a:effectLst/>
                <a:latin typeface="等线" panose="02010600030101010101" pitchFamily="2" charset="-122"/>
                <a:ea typeface="楷体" panose="02010609060101010101" pitchFamily="49" charset="-122"/>
                <a:cs typeface="Times New Roman" panose="02020603050405020304" pitchFamily="18" charset="0"/>
              </a:rPr>
              <a:t>利润和铸币税</a:t>
            </a:r>
            <a:r>
              <a:rPr lang="zh-CN" altLang="en-US" sz="1100" b="0" kern="100" dirty="0">
                <a:effectLst/>
                <a:latin typeface="等线" panose="02010600030101010101" pitchFamily="2" charset="-122"/>
                <a:ea typeface="楷体" panose="02010609060101010101" pitchFamily="49" charset="-122"/>
                <a:cs typeface="Times New Roman" panose="02020603050405020304" pitchFamily="18" charset="0"/>
              </a:rPr>
              <a:t>，用于支持国内的产业升级、技术研发以及教育等，进一步增强经济实力和竞争力，继续推进产业升级和转移，形成了一个良性循环。</a:t>
            </a:r>
            <a:endParaRPr lang="zh-CN" altLang="en-US" sz="1100" b="0" kern="100" dirty="0">
              <a:effectLst/>
              <a:latin typeface="等线" panose="02010600030101010101" pitchFamily="2" charset="-122"/>
              <a:ea typeface="楷体" panose="02010609060101010101" pitchFamily="49" charset="-122"/>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0" name="think-cell 幻灯片" r:id="rId2" imgW="5080" imgH="5080" progId="TCLayout.ActiveDocument.1">
                  <p:embed/>
                </p:oleObj>
              </mc:Choice>
              <mc:Fallback>
                <p:oleObj name="think-cell 幻灯片" r:id="rId2" imgW="5080" imgH="5080" progId="TCLayout.ActiveDocument.1">
                  <p:embed/>
                  <p:pic>
                    <p:nvPicPr>
                      <p:cNvPr id="0" name="think-cell data - do not delete" hidden="1"/>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2" name="灯片编号占位符 1"/>
          <p:cNvSpPr>
            <a:spLocks noGrp="1"/>
          </p:cNvSpPr>
          <p:nvPr>
            <p:ph type="sldNum" sz="quarter" idx="4"/>
          </p:nvPr>
        </p:nvSpPr>
        <p:spPr/>
        <p:txBody>
          <a:body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3" name="标题 2"/>
          <p:cNvSpPr>
            <a:spLocks noGrp="1"/>
          </p:cNvSpPr>
          <p:nvPr>
            <p:ph type="title"/>
          </p:nvPr>
        </p:nvSpPr>
        <p:spPr/>
        <p:txBody>
          <a:bodyPr vert="horz">
            <a:normAutofit fontScale="90000"/>
          </a:bodyPr>
          <a:lstStyle/>
          <a:p>
            <a:r>
              <a:rPr lang="zh-CN" altLang="en-US" sz="2200" spc="600" dirty="0">
                <a:solidFill>
                  <a:srgbClr val="9A0001"/>
                </a:solidFill>
                <a:latin typeface="华文楷体" panose="02010600040101010101" pitchFamily="2" charset="-122"/>
                <a:ea typeface="华文楷体" panose="02010600040101010101" pitchFamily="2" charset="-122"/>
                <a:sym typeface="Arial" panose="020B0604020202020204" pitchFamily="34" charset="0"/>
              </a:rPr>
              <a:t>战后全球经济体系的建立与发展</a:t>
            </a:r>
            <a:br>
              <a:rPr lang="zh-CN" altLang="en-US" sz="2200" spc="600" dirty="0">
                <a:solidFill>
                  <a:srgbClr val="9A0001"/>
                </a:solidFill>
                <a:latin typeface="华文楷体" panose="02010600040101010101" pitchFamily="2" charset="-122"/>
                <a:ea typeface="华文楷体" panose="02010600040101010101" pitchFamily="2" charset="-122"/>
                <a:sym typeface="Arial" panose="020B0604020202020204" pitchFamily="34" charset="0"/>
              </a:rPr>
            </a:br>
            <a:r>
              <a:rPr lang="zh-CN" altLang="en-US" sz="1800" spc="600" dirty="0">
                <a:solidFill>
                  <a:srgbClr val="9A0001"/>
                </a:solidFill>
                <a:latin typeface="华文楷体" panose="02010600040101010101" pitchFamily="2" charset="-122"/>
                <a:ea typeface="华文楷体" panose="02010600040101010101" pitchFamily="2" charset="-122"/>
                <a:sym typeface="Arial" panose="020B0604020202020204" pitchFamily="34" charset="0"/>
              </a:rPr>
              <a:t>美国与发展中国家在全球经济中的作用</a:t>
            </a:r>
            <a:r>
              <a:rPr lang="en-US" altLang="zh-CN" sz="1800" spc="600" dirty="0">
                <a:solidFill>
                  <a:srgbClr val="9A0001"/>
                </a:solidFill>
                <a:latin typeface="华文楷体" panose="02010600040101010101" pitchFamily="2" charset="-122"/>
                <a:ea typeface="华文楷体" panose="02010600040101010101" pitchFamily="2" charset="-122"/>
                <a:sym typeface="Arial" panose="020B0604020202020204" pitchFamily="34" charset="0"/>
              </a:rPr>
              <a:t>(2/3)</a:t>
            </a:r>
            <a:endParaRPr lang="zh-CN" altLang="en-US" sz="1800" dirty="0"/>
          </a:p>
        </p:txBody>
      </p:sp>
      <p:sp>
        <p:nvSpPr>
          <p:cNvPr id="18" name="矩形 17"/>
          <p:cNvSpPr/>
          <p:nvPr/>
        </p:nvSpPr>
        <p:spPr>
          <a:xfrm>
            <a:off x="514349" y="1285770"/>
            <a:ext cx="1085851" cy="4984155"/>
          </a:xfrm>
          <a:prstGeom prst="rect">
            <a:avLst/>
          </a:prstGeom>
          <a:noFill/>
          <a:ln w="1905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2155847" y="1285770"/>
            <a:ext cx="7737429" cy="4984155"/>
          </a:xfrm>
          <a:prstGeom prst="rect">
            <a:avLst/>
          </a:prstGeom>
          <a:noFill/>
          <a:ln w="1905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0515600" y="1285770"/>
            <a:ext cx="955627" cy="4984155"/>
          </a:xfrm>
          <a:prstGeom prst="rect">
            <a:avLst/>
          </a:prstGeom>
          <a:noFill/>
          <a:ln w="1905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右 11"/>
          <p:cNvSpPr/>
          <p:nvPr/>
        </p:nvSpPr>
        <p:spPr>
          <a:xfrm>
            <a:off x="1765324" y="3315884"/>
            <a:ext cx="238125" cy="923925"/>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右 13"/>
          <p:cNvSpPr/>
          <p:nvPr/>
        </p:nvSpPr>
        <p:spPr>
          <a:xfrm>
            <a:off x="10085375" y="3395850"/>
            <a:ext cx="238125" cy="923925"/>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720773" y="1569143"/>
            <a:ext cx="660352" cy="46138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atin typeface="华文楷体" panose="02010600040101010101" pitchFamily="2" charset="-122"/>
                <a:ea typeface="华文楷体" panose="02010600040101010101" pitchFamily="2" charset="-122"/>
              </a:rPr>
              <a:t>美国利用经济格局收割世界</a:t>
            </a:r>
            <a:endParaRPr lang="zh-CN" altLang="en-US" sz="1200" b="1" dirty="0">
              <a:latin typeface="华文楷体" panose="02010600040101010101" pitchFamily="2" charset="-122"/>
              <a:ea typeface="华文楷体" panose="02010600040101010101" pitchFamily="2" charset="-122"/>
            </a:endParaRPr>
          </a:p>
        </p:txBody>
      </p:sp>
      <p:sp>
        <p:nvSpPr>
          <p:cNvPr id="17" name="矩形 16"/>
          <p:cNvSpPr/>
          <p:nvPr/>
        </p:nvSpPr>
        <p:spPr>
          <a:xfrm>
            <a:off x="10644187" y="1550902"/>
            <a:ext cx="698452" cy="46138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atin typeface="华文楷体" panose="02010600040101010101" pitchFamily="2" charset="-122"/>
                <a:ea typeface="华文楷体" panose="02010600040101010101" pitchFamily="2" charset="-122"/>
              </a:rPr>
              <a:t>发展中国家在全球经济体系中的地位</a:t>
            </a:r>
            <a:endParaRPr lang="zh-CN" altLang="en-US" sz="1200" b="1" dirty="0">
              <a:latin typeface="华文楷体" panose="02010600040101010101" pitchFamily="2" charset="-122"/>
              <a:ea typeface="华文楷体" panose="02010600040101010101" pitchFamily="2" charset="-122"/>
            </a:endParaRPr>
          </a:p>
        </p:txBody>
      </p:sp>
      <p:sp>
        <p:nvSpPr>
          <p:cNvPr id="4" name="矩形 3"/>
          <p:cNvSpPr/>
          <p:nvPr/>
        </p:nvSpPr>
        <p:spPr>
          <a:xfrm>
            <a:off x="2370160" y="1182436"/>
            <a:ext cx="7308802" cy="3352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atin typeface="华文楷体" panose="02010600040101010101" pitchFamily="2" charset="-122"/>
                <a:ea typeface="华文楷体" panose="02010600040101010101" pitchFamily="2" charset="-122"/>
              </a:rPr>
              <a:t>美国主导的全球经济体系对发展中国家的影响</a:t>
            </a:r>
            <a:endParaRPr lang="zh-CN" altLang="en-US" sz="1200" b="1" dirty="0">
              <a:latin typeface="华文楷体" panose="02010600040101010101" pitchFamily="2" charset="-122"/>
              <a:ea typeface="华文楷体" panose="02010600040101010101" pitchFamily="2" charset="-122"/>
            </a:endParaRPr>
          </a:p>
        </p:txBody>
      </p:sp>
      <p:sp>
        <p:nvSpPr>
          <p:cNvPr id="7" name="矩形 6"/>
          <p:cNvSpPr/>
          <p:nvPr>
            <p:custDataLst>
              <p:tags r:id="rId4"/>
            </p:custDataLst>
          </p:nvPr>
        </p:nvSpPr>
        <p:spPr>
          <a:xfrm>
            <a:off x="2379684" y="1839040"/>
            <a:ext cx="3602015" cy="4104560"/>
          </a:xfrm>
          <a:prstGeom prst="rect">
            <a:avLst/>
          </a:prstGeom>
          <a:solidFill>
            <a:srgbClr val="FFE1E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sym typeface="Times New Roman" panose="02020603050405020304" pitchFamily="18" charset="0"/>
            </a:endParaRPr>
          </a:p>
        </p:txBody>
      </p:sp>
      <p:sp>
        <p:nvSpPr>
          <p:cNvPr id="8" name="矩形 7"/>
          <p:cNvSpPr/>
          <p:nvPr>
            <p:custDataLst>
              <p:tags r:id="rId5"/>
            </p:custDataLst>
          </p:nvPr>
        </p:nvSpPr>
        <p:spPr>
          <a:xfrm>
            <a:off x="6134097" y="1839040"/>
            <a:ext cx="3602015" cy="4104560"/>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sym typeface="Times New Roman" panose="02020603050405020304" pitchFamily="18" charset="0"/>
            </a:endParaRPr>
          </a:p>
        </p:txBody>
      </p:sp>
      <p:sp>
        <p:nvSpPr>
          <p:cNvPr id="13" name="文本框 12"/>
          <p:cNvSpPr txBox="1"/>
          <p:nvPr/>
        </p:nvSpPr>
        <p:spPr>
          <a:xfrm>
            <a:off x="2535654" y="3516061"/>
            <a:ext cx="3266260" cy="1831271"/>
          </a:xfrm>
          <a:prstGeom prst="rect">
            <a:avLst/>
          </a:prstGeom>
          <a:noFill/>
        </p:spPr>
        <p:txBody>
          <a:bodyPr wrap="square">
            <a:spAutoFit/>
          </a:bodyPr>
          <a:lstStyle/>
          <a:p>
            <a:pPr marL="171450" indent="-171450">
              <a:spcAft>
                <a:spcPts val="600"/>
              </a:spcAft>
              <a:buClr>
                <a:srgbClr val="9A0001"/>
              </a:buClr>
              <a:buFont typeface="Arial" panose="020B0604020202020204" pitchFamily="34" charset="0"/>
              <a:buChar char="•"/>
            </a:pPr>
            <a:r>
              <a:rPr lang="zh-CN" altLang="en-US" sz="1200" dirty="0">
                <a:latin typeface="华文楷体" panose="02010600040101010101" pitchFamily="2" charset="-122"/>
                <a:ea typeface="华文楷体" panose="02010600040101010101" pitchFamily="2" charset="-122"/>
              </a:rPr>
              <a:t>美国主导的全球经济体系为发展中国家提供了</a:t>
            </a:r>
            <a:r>
              <a:rPr lang="zh-CN" altLang="en-US" sz="1200" b="1" dirty="0">
                <a:latin typeface="华文楷体" panose="02010600040101010101" pitchFamily="2" charset="-122"/>
                <a:ea typeface="华文楷体" panose="02010600040101010101" pitchFamily="2" charset="-122"/>
              </a:rPr>
              <a:t>贸易和投资</a:t>
            </a:r>
            <a:r>
              <a:rPr lang="zh-CN" altLang="en-US" sz="1200" dirty="0">
                <a:latin typeface="华文楷体" panose="02010600040101010101" pitchFamily="2" charset="-122"/>
                <a:ea typeface="华文楷体" panose="02010600040101010101" pitchFamily="2" charset="-122"/>
              </a:rPr>
              <a:t>的机会。通过建立国际贸易规则和组织美国推动了全球贸易的自由化和开放化。这使得发展中国家能够参与到全球价值链中，从而获得技术、资本和市场等资源的获取和流动</a:t>
            </a:r>
            <a:endParaRPr lang="en-US" altLang="zh-CN" sz="1200" dirty="0">
              <a:latin typeface="华文楷体" panose="02010600040101010101" pitchFamily="2" charset="-122"/>
              <a:ea typeface="华文楷体" panose="02010600040101010101" pitchFamily="2" charset="-122"/>
            </a:endParaRPr>
          </a:p>
          <a:p>
            <a:pPr marL="171450" indent="-171450">
              <a:spcAft>
                <a:spcPts val="600"/>
              </a:spcAft>
              <a:buClr>
                <a:srgbClr val="9A0001"/>
              </a:buClr>
              <a:buFont typeface="Arial" panose="020B0604020202020204" pitchFamily="34" charset="0"/>
              <a:buChar char="•"/>
            </a:pPr>
            <a:r>
              <a:rPr lang="zh-CN" altLang="en-US" sz="1200" dirty="0">
                <a:latin typeface="华文楷体" panose="02010600040101010101" pitchFamily="2" charset="-122"/>
                <a:ea typeface="华文楷体" panose="02010600040101010101" pitchFamily="2" charset="-122"/>
              </a:rPr>
              <a:t>美国的外商直接投资也对发展中国家的经济发展起到了积极推动作用，带来了就业机会和技术转移</a:t>
            </a:r>
            <a:endParaRPr lang="zh-CN" altLang="en-US" sz="1200" dirty="0"/>
          </a:p>
        </p:txBody>
      </p:sp>
      <p:pic>
        <p:nvPicPr>
          <p:cNvPr id="24" name="图片 23"/>
          <p:cNvPicPr>
            <a:picLocks noChangeAspect="1"/>
          </p:cNvPicPr>
          <p:nvPr/>
        </p:nvPicPr>
        <p:blipFill>
          <a:blip r:embed="rId6"/>
          <a:stretch>
            <a:fillRect/>
          </a:stretch>
        </p:blipFill>
        <p:spPr>
          <a:xfrm>
            <a:off x="2389208" y="1969158"/>
            <a:ext cx="3597249" cy="1259817"/>
          </a:xfrm>
          <a:prstGeom prst="rect">
            <a:avLst/>
          </a:prstGeom>
        </p:spPr>
      </p:pic>
      <p:sp>
        <p:nvSpPr>
          <p:cNvPr id="25" name="矩形 24"/>
          <p:cNvSpPr/>
          <p:nvPr>
            <p:custDataLst>
              <p:tags r:id="rId7"/>
            </p:custDataLst>
          </p:nvPr>
        </p:nvSpPr>
        <p:spPr>
          <a:xfrm>
            <a:off x="2370160" y="2099003"/>
            <a:ext cx="3616297" cy="1000125"/>
          </a:xfrm>
          <a:prstGeom prst="rect">
            <a:avLst/>
          </a:prstGeom>
          <a:solidFill>
            <a:schemeClr val="bg1">
              <a:lumMod val="95000"/>
              <a:alpha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sym typeface="Times New Roman" panose="02020603050405020304" pitchFamily="18" charset="0"/>
            </a:endParaRPr>
          </a:p>
        </p:txBody>
      </p:sp>
      <p:sp>
        <p:nvSpPr>
          <p:cNvPr id="9" name="文本框 8"/>
          <p:cNvSpPr txBox="1"/>
          <p:nvPr/>
        </p:nvSpPr>
        <p:spPr>
          <a:xfrm>
            <a:off x="2978161" y="2459505"/>
            <a:ext cx="2209800" cy="276999"/>
          </a:xfrm>
          <a:prstGeom prst="rect">
            <a:avLst/>
          </a:prstGeom>
          <a:noFill/>
        </p:spPr>
        <p:txBody>
          <a:bodyPr wrap="square">
            <a:spAutoFit/>
          </a:bodyPr>
          <a:lstStyle/>
          <a:p>
            <a:pPr marL="171450" indent="-171450" algn="ctr">
              <a:buFont typeface="Wingdings" panose="05000000000000000000" pitchFamily="2" charset="2"/>
              <a:buChar char="Ø"/>
            </a:pPr>
            <a:r>
              <a:rPr lang="zh-CN" altLang="en-US" sz="1200" b="1" dirty="0">
                <a:solidFill>
                  <a:srgbClr val="9A0001"/>
                </a:solidFill>
                <a:latin typeface="华文楷体" panose="02010600040101010101" pitchFamily="2" charset="-122"/>
                <a:ea typeface="华文楷体" panose="02010600040101010101" pitchFamily="2" charset="-122"/>
              </a:rPr>
              <a:t>正面影响</a:t>
            </a:r>
            <a:endParaRPr lang="zh-CN" altLang="en-US" sz="1200" b="1" dirty="0">
              <a:solidFill>
                <a:srgbClr val="9A0001"/>
              </a:solidFill>
              <a:latin typeface="华文楷体" panose="02010600040101010101" pitchFamily="2" charset="-122"/>
              <a:ea typeface="华文楷体" panose="02010600040101010101" pitchFamily="2" charset="-122"/>
            </a:endParaRPr>
          </a:p>
        </p:txBody>
      </p:sp>
      <p:pic>
        <p:nvPicPr>
          <p:cNvPr id="26" name="Picture 8" descr="全球经济萧条 的图像结果"/>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19816" y="1942374"/>
            <a:ext cx="3616296" cy="1286601"/>
          </a:xfrm>
          <a:prstGeom prst="rect">
            <a:avLst/>
          </a:prstGeom>
          <a:noFill/>
          <a:extLst>
            <a:ext uri="{909E8E84-426E-40DD-AFC4-6F175D3DCCD1}">
              <a14:hiddenFill xmlns:a14="http://schemas.microsoft.com/office/drawing/2010/main">
                <a:solidFill>
                  <a:srgbClr val="FFFFFF"/>
                </a:solidFill>
              </a14:hiddenFill>
            </a:ext>
          </a:extLst>
        </p:spPr>
      </p:pic>
      <p:sp>
        <p:nvSpPr>
          <p:cNvPr id="27" name="矩形 26"/>
          <p:cNvSpPr/>
          <p:nvPr>
            <p:custDataLst>
              <p:tags r:id="rId9"/>
            </p:custDataLst>
          </p:nvPr>
        </p:nvSpPr>
        <p:spPr>
          <a:xfrm>
            <a:off x="6119816" y="2070961"/>
            <a:ext cx="3616297" cy="1000125"/>
          </a:xfrm>
          <a:prstGeom prst="rect">
            <a:avLst/>
          </a:prstGeom>
          <a:solidFill>
            <a:schemeClr val="bg1">
              <a:lumMod val="95000"/>
              <a:alpha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sym typeface="Times New Roman" panose="02020603050405020304" pitchFamily="18" charset="0"/>
            </a:endParaRPr>
          </a:p>
        </p:txBody>
      </p:sp>
      <p:sp>
        <p:nvSpPr>
          <p:cNvPr id="28" name="文本框 27"/>
          <p:cNvSpPr txBox="1"/>
          <p:nvPr/>
        </p:nvSpPr>
        <p:spPr>
          <a:xfrm>
            <a:off x="6731862" y="2447174"/>
            <a:ext cx="2209800" cy="276999"/>
          </a:xfrm>
          <a:prstGeom prst="rect">
            <a:avLst/>
          </a:prstGeom>
          <a:noFill/>
        </p:spPr>
        <p:txBody>
          <a:bodyPr wrap="square">
            <a:spAutoFit/>
          </a:bodyPr>
          <a:lstStyle/>
          <a:p>
            <a:pPr marL="171450" indent="-171450" algn="ctr">
              <a:buFont typeface="Wingdings" panose="05000000000000000000" pitchFamily="2" charset="2"/>
              <a:buChar char="Ø"/>
            </a:pPr>
            <a:r>
              <a:rPr lang="zh-CN" altLang="en-US" sz="1200" b="1" dirty="0">
                <a:latin typeface="华文楷体" panose="02010600040101010101" pitchFamily="2" charset="-122"/>
                <a:ea typeface="华文楷体" panose="02010600040101010101" pitchFamily="2" charset="-122"/>
              </a:rPr>
              <a:t>负面影响</a:t>
            </a:r>
            <a:endParaRPr lang="zh-CN" altLang="en-US" sz="1200" b="1" dirty="0">
              <a:latin typeface="华文楷体" panose="02010600040101010101" pitchFamily="2" charset="-122"/>
              <a:ea typeface="华文楷体" panose="02010600040101010101" pitchFamily="2" charset="-122"/>
            </a:endParaRPr>
          </a:p>
        </p:txBody>
      </p:sp>
      <p:sp>
        <p:nvSpPr>
          <p:cNvPr id="29" name="文本框 28"/>
          <p:cNvSpPr txBox="1"/>
          <p:nvPr/>
        </p:nvSpPr>
        <p:spPr>
          <a:xfrm>
            <a:off x="6173798" y="3499296"/>
            <a:ext cx="3266260" cy="2462213"/>
          </a:xfrm>
          <a:prstGeom prst="rect">
            <a:avLst/>
          </a:prstGeom>
          <a:noFill/>
        </p:spPr>
        <p:txBody>
          <a:bodyPr wrap="square">
            <a:spAutoFit/>
          </a:bodyPr>
          <a:lstStyle/>
          <a:p>
            <a:pPr marL="171450" indent="-171450">
              <a:spcAft>
                <a:spcPts val="600"/>
              </a:spcAft>
              <a:buFont typeface="Arial" panose="020B0604020202020204" pitchFamily="34" charset="0"/>
              <a:buChar char="•"/>
            </a:pPr>
            <a:r>
              <a:rPr lang="zh-CN" altLang="en-US" sz="1200" dirty="0">
                <a:latin typeface="华文楷体" panose="02010600040101010101" pitchFamily="2" charset="-122"/>
                <a:ea typeface="华文楷体" panose="02010600040101010101" pitchFamily="2" charset="-122"/>
              </a:rPr>
              <a:t>全球经济体系中的</a:t>
            </a:r>
            <a:r>
              <a:rPr lang="zh-CN" altLang="en-US" sz="1200" b="1" dirty="0">
                <a:latin typeface="华文楷体" panose="02010600040101010101" pitchFamily="2" charset="-122"/>
                <a:ea typeface="华文楷体" panose="02010600040101010101" pitchFamily="2" charset="-122"/>
              </a:rPr>
              <a:t>贸易保护主义措施和贸易壁垒</a:t>
            </a:r>
            <a:r>
              <a:rPr lang="zh-CN" altLang="en-US" sz="1200" dirty="0">
                <a:latin typeface="华文楷体" panose="02010600040101010101" pitchFamily="2" charset="-122"/>
                <a:ea typeface="华文楷体" panose="02010600040101010101" pitchFamily="2" charset="-122"/>
              </a:rPr>
              <a:t>限制了发展中国家的出口和市场准入。许多发展中国家依赖外贸作为经济增长的主要动力，而这些限制使得他们难以在国际市场中竞争。</a:t>
            </a:r>
            <a:endParaRPr lang="en-US" altLang="zh-CN" sz="1200" dirty="0">
              <a:latin typeface="华文楷体" panose="02010600040101010101" pitchFamily="2" charset="-122"/>
              <a:ea typeface="华文楷体" panose="02010600040101010101" pitchFamily="2" charset="-122"/>
            </a:endParaRPr>
          </a:p>
          <a:p>
            <a:pPr marL="171450" indent="-171450">
              <a:spcAft>
                <a:spcPts val="600"/>
              </a:spcAft>
              <a:buFont typeface="Arial" panose="020B0604020202020204" pitchFamily="34" charset="0"/>
              <a:buChar char="•"/>
            </a:pPr>
            <a:r>
              <a:rPr lang="zh-CN" altLang="en-US" sz="1200" dirty="0">
                <a:latin typeface="华文楷体" panose="02010600040101010101" pitchFamily="2" charset="-122"/>
                <a:ea typeface="华文楷体" panose="02010600040101010101" pitchFamily="2" charset="-122"/>
              </a:rPr>
              <a:t>全球经济体系中的</a:t>
            </a:r>
            <a:r>
              <a:rPr lang="zh-CN" altLang="en-US" sz="1200" b="1" dirty="0">
                <a:latin typeface="华文楷体" panose="02010600040101010101" pitchFamily="2" charset="-122"/>
                <a:ea typeface="华文楷体" panose="02010600040101010101" pitchFamily="2" charset="-122"/>
              </a:rPr>
              <a:t>金融规则和国际金融机构</a:t>
            </a:r>
            <a:r>
              <a:rPr lang="zh-CN" altLang="en-US" sz="1200" dirty="0">
                <a:latin typeface="华文楷体" panose="02010600040101010101" pitchFamily="2" charset="-122"/>
                <a:ea typeface="华文楷体" panose="02010600040101010101" pitchFamily="2" charset="-122"/>
              </a:rPr>
              <a:t>的治理结构也存在着一定的</a:t>
            </a:r>
            <a:r>
              <a:rPr lang="zh-CN" altLang="en-US" sz="1200" b="1" dirty="0">
                <a:latin typeface="华文楷体" panose="02010600040101010101" pitchFamily="2" charset="-122"/>
                <a:ea typeface="华文楷体" panose="02010600040101010101" pitchFamily="2" charset="-122"/>
              </a:rPr>
              <a:t>不平等性</a:t>
            </a:r>
            <a:r>
              <a:rPr lang="zh-CN" altLang="en-US" sz="1200" dirty="0">
                <a:latin typeface="华文楷体" panose="02010600040101010101" pitchFamily="2" charset="-122"/>
                <a:ea typeface="华文楷体" panose="02010600040101010101" pitchFamily="2" charset="-122"/>
              </a:rPr>
              <a:t>，使得发展中国家在国际金融事务中的发言权和决策权相对较低</a:t>
            </a:r>
            <a:endParaRPr lang="en-US" altLang="zh-CN" sz="1200" dirty="0">
              <a:latin typeface="华文楷体" panose="02010600040101010101" pitchFamily="2" charset="-122"/>
              <a:ea typeface="华文楷体" panose="02010600040101010101" pitchFamily="2" charset="-122"/>
            </a:endParaRPr>
          </a:p>
          <a:p>
            <a:pPr marL="171450" indent="-171450">
              <a:spcAft>
                <a:spcPts val="600"/>
              </a:spcAft>
              <a:buFont typeface="Arial" panose="020B0604020202020204" pitchFamily="34" charset="0"/>
              <a:buChar char="•"/>
            </a:pPr>
            <a:r>
              <a:rPr lang="zh-CN" altLang="zh-CN" sz="1200" b="1" kern="100" dirty="0">
                <a:effectLst/>
                <a:latin typeface="等线" panose="02010600030101010101" pitchFamily="2" charset="-122"/>
                <a:ea typeface="楷体" panose="02010609060101010101" pitchFamily="49" charset="-122"/>
                <a:cs typeface="Times New Roman" panose="02020603050405020304" pitchFamily="18" charset="0"/>
              </a:rPr>
              <a:t>石油危机</a:t>
            </a:r>
            <a:r>
              <a:rPr lang="zh-CN" altLang="zh-CN" sz="1200" b="0" kern="100" dirty="0">
                <a:effectLst/>
                <a:latin typeface="等线" panose="02010600030101010101" pitchFamily="2" charset="-122"/>
                <a:ea typeface="楷体" panose="02010609060101010101" pitchFamily="49" charset="-122"/>
                <a:cs typeface="Times New Roman" panose="02020603050405020304" pitchFamily="18" charset="0"/>
              </a:rPr>
              <a:t>和</a:t>
            </a:r>
            <a:r>
              <a:rPr lang="zh-CN" altLang="zh-CN" sz="1200" b="1" kern="100" dirty="0">
                <a:effectLst/>
                <a:latin typeface="等线" panose="02010600030101010101" pitchFamily="2" charset="-122"/>
                <a:ea typeface="楷体" panose="02010609060101010101" pitchFamily="49" charset="-122"/>
                <a:cs typeface="Times New Roman" panose="02020603050405020304" pitchFamily="18" charset="0"/>
              </a:rPr>
              <a:t>全球经济萧条</a:t>
            </a:r>
            <a:r>
              <a:rPr lang="zh-CN" altLang="zh-CN" sz="1200" b="0" kern="100" dirty="0">
                <a:effectLst/>
                <a:latin typeface="等线" panose="02010600030101010101" pitchFamily="2" charset="-122"/>
                <a:ea typeface="楷体" panose="02010609060101010101" pitchFamily="49" charset="-122"/>
                <a:cs typeface="Times New Roman" panose="02020603050405020304" pitchFamily="18" charset="0"/>
              </a:rPr>
              <a:t>给发展中国家带来了严重的经济与融资问题，导致一些发展中国家面临</a:t>
            </a:r>
            <a:r>
              <a:rPr lang="zh-CN" altLang="zh-CN" sz="1200" b="1" kern="100" dirty="0">
                <a:effectLst/>
                <a:latin typeface="等线" panose="02010600030101010101" pitchFamily="2" charset="-122"/>
                <a:ea typeface="楷体" panose="02010609060101010101" pitchFamily="49" charset="-122"/>
                <a:cs typeface="Times New Roman" panose="02020603050405020304" pitchFamily="18" charset="0"/>
              </a:rPr>
              <a:t>贫困和不平等</a:t>
            </a:r>
            <a:r>
              <a:rPr lang="zh-CN" altLang="zh-CN" sz="1200" b="0" kern="100" dirty="0">
                <a:effectLst/>
                <a:latin typeface="等线" panose="02010600030101010101" pitchFamily="2" charset="-122"/>
                <a:ea typeface="楷体" panose="02010609060101010101" pitchFamily="49" charset="-122"/>
                <a:cs typeface="Times New Roman" panose="02020603050405020304" pitchFamily="18" charset="0"/>
              </a:rPr>
              <a:t>的挑战</a:t>
            </a:r>
            <a:endParaRPr lang="zh-CN" altLang="en-US" sz="1200" dirty="0"/>
          </a:p>
        </p:txBody>
      </p:sp>
    </p:spTree>
  </p:cSld>
  <p:clrMapOvr>
    <a:masterClrMapping/>
  </p:clrMapOvr>
</p:sld>
</file>

<file path=ppt/tags/tag1.xml><?xml version="1.0" encoding="utf-8"?>
<p:tagLst xmlns:p="http://schemas.openxmlformats.org/presentationml/2006/main">
  <p:tag name="THINKCELLSHAPEDONOTDELETE" val="thinkcellActiveDocDoNotDelete"/>
</p:tagLst>
</file>

<file path=ppt/tags/tag10.xml><?xml version="1.0" encoding="utf-8"?>
<p:tagLst xmlns:p="http://schemas.openxmlformats.org/presentationml/2006/main">
  <p:tag name="THINKCELLSHAPEDONOTDELETE" val="pMs46y85B9kyy2wVKzeXSvQ"/>
</p:tagLst>
</file>

<file path=ppt/tags/tag11.xml><?xml version="1.0" encoding="utf-8"?>
<p:tagLst xmlns:p="http://schemas.openxmlformats.org/presentationml/2006/main">
  <p:tag name="THINKCELLSHAPEDONOTDELETE" val="pBcFwR2FFOEmxs.VxKe.DGQ"/>
</p:tagLst>
</file>

<file path=ppt/tags/tag12.xml><?xml version="1.0" encoding="utf-8"?>
<p:tagLst xmlns:p="http://schemas.openxmlformats.org/presentationml/2006/main">
  <p:tag name="THINKCELLSHAPEDONOTDELETE" val="pMWv5i2R.60.XTAmN4_treQ"/>
</p:tagLst>
</file>

<file path=ppt/tags/tag13.xml><?xml version="1.0" encoding="utf-8"?>
<p:tagLst xmlns:p="http://schemas.openxmlformats.org/presentationml/2006/main">
  <p:tag name="THINKCELLSHAPEDONOTDELETE" val="pw.MhnMXP8Ei65OWdFGcpow"/>
</p:tagLst>
</file>

<file path=ppt/tags/tag14.xml><?xml version="1.0" encoding="utf-8"?>
<p:tagLst xmlns:p="http://schemas.openxmlformats.org/presentationml/2006/main">
  <p:tag name="THINKCELLSHAPEDONOTDELETE" val="pBcFwR2FFOEmxs.VxKe.DGQ"/>
</p:tagLst>
</file>

<file path=ppt/tags/tag15.xml><?xml version="1.0" encoding="utf-8"?>
<p:tagLst xmlns:p="http://schemas.openxmlformats.org/presentationml/2006/main">
  <p:tag name="THINKCELLSHAPEDONOTDELETE" val="pMs46y85B9kyy2wVKzeXSvQ"/>
</p:tagLst>
</file>

<file path=ppt/tags/tag16.xml><?xml version="1.0" encoding="utf-8"?>
<p:tagLst xmlns:p="http://schemas.openxmlformats.org/presentationml/2006/main">
  <p:tag name="THINKCELLSHAPEDONOTDELETE" val="pMWv5i2R.60.XTAmN4_treQ"/>
</p:tagLst>
</file>

<file path=ppt/tags/tag17.xml><?xml version="1.0" encoding="utf-8"?>
<p:tagLst xmlns:p="http://schemas.openxmlformats.org/presentationml/2006/main">
  <p:tag name="THINKCELLSHAPEDONOTDELETE" val="pw.MhnMXP8Ei65OWdFGcpow"/>
</p:tagLst>
</file>

<file path=ppt/tags/tag18.xml><?xml version="1.0" encoding="utf-8"?>
<p:tagLst xmlns:p="http://schemas.openxmlformats.org/presentationml/2006/main">
  <p:tag name="THINKCELLSHAPEDONOTDELETE" val="thinkcellActiveDocDoNotDelete"/>
</p:tagLst>
</file>

<file path=ppt/tags/tag19.xml><?xml version="1.0" encoding="utf-8"?>
<p:tagLst xmlns:p="http://schemas.openxmlformats.org/presentationml/2006/main">
  <p:tag name="THINKCELLSHAPEDONOTDELETE" val="thinkcellActiveDocDoNotDelete"/>
</p:tagLst>
</file>

<file path=ppt/tags/tag2.xml><?xml version="1.0" encoding="utf-8"?>
<p:tagLst xmlns:p="http://schemas.openxmlformats.org/presentationml/2006/main">
  <p:tag name="THINKCELLSHAPEDONOTDELETE" val="thinkcellActiveDocDoNotDelete"/>
</p:tagLst>
</file>

<file path=ppt/tags/tag20.xml><?xml version="1.0" encoding="utf-8"?>
<p:tagLst xmlns:p="http://schemas.openxmlformats.org/presentationml/2006/main">
  <p:tag name="THINKCELLSHAPEDONOTDELETE" val="thinkcellActiveDocDoNotDelete"/>
</p:tagLst>
</file>

<file path=ppt/tags/tag21.xml><?xml version="1.0" encoding="utf-8"?>
<p:tagLst xmlns:p="http://schemas.openxmlformats.org/presentationml/2006/main">
  <p:tag name="THINKCELLSHAPEDONOTDELETE" val="thinkcellActiveDocDoNotDelete"/>
</p:tagLst>
</file>

<file path=ppt/tags/tag22.xml><?xml version="1.0" encoding="utf-8"?>
<p:tagLst xmlns:p="http://schemas.openxmlformats.org/presentationml/2006/main">
  <p:tag name="THINKCELLSHAPEDONOTDELETE" val="pw.MhnMXP8Ei65OWdFGcpow"/>
</p:tagLst>
</file>

<file path=ppt/tags/tag23.xml><?xml version="1.0" encoding="utf-8"?>
<p:tagLst xmlns:p="http://schemas.openxmlformats.org/presentationml/2006/main">
  <p:tag name="THINKCELLSHAPEDONOTDELETE" val="pw.MhnMXP8Ei65OWdFGcpow"/>
</p:tagLst>
</file>

<file path=ppt/tags/tag24.xml><?xml version="1.0" encoding="utf-8"?>
<p:tagLst xmlns:p="http://schemas.openxmlformats.org/presentationml/2006/main">
  <p:tag name="THINKCELLSHAPEDONOTDELETE" val="pw.MhnMXP8Ei65OWdFGcpow"/>
</p:tagLst>
</file>

<file path=ppt/tags/tag25.xml><?xml version="1.0" encoding="utf-8"?>
<p:tagLst xmlns:p="http://schemas.openxmlformats.org/presentationml/2006/main">
  <p:tag name="THINKCELLSHAPEDONOTDELETE" val="pw.MhnMXP8Ei65OWdFGcpow"/>
</p:tagLst>
</file>

<file path=ppt/tags/tag26.xml><?xml version="1.0" encoding="utf-8"?>
<p:tagLst xmlns:p="http://schemas.openxmlformats.org/presentationml/2006/main">
  <p:tag name="THINKCELLSHAPEDONOTDELETE" val="thinkcellActiveDocDoNotDelete"/>
</p:tagLst>
</file>

<file path=ppt/tags/tag27.xml><?xml version="1.0" encoding="utf-8"?>
<p:tagLst xmlns:p="http://schemas.openxmlformats.org/presentationml/2006/main">
  <p:tag name="THINKCELLSHAPEDONOTDELETE" val="thinkcellActiveDocDoNotDelete"/>
</p:tagLst>
</file>

<file path=ppt/tags/tag28.xml><?xml version="1.0" encoding="utf-8"?>
<p:tagLst xmlns:p="http://schemas.openxmlformats.org/presentationml/2006/main">
  <p:tag name="THINKCELLSHAPEDONOTDELETE" val="thinkcellActiveDocDoNotDelete"/>
</p:tagLst>
</file>

<file path=ppt/tags/tag29.xml><?xml version="1.0" encoding="utf-8"?>
<p:tagLst xmlns:p="http://schemas.openxmlformats.org/presentationml/2006/main">
  <p:tag name="KSO_WM_UNIT_PLACING_PICTURE_USER_VIEWPORT" val="{&quot;height&quot;:3346,&quot;width&quot;:5337}"/>
</p:tagLst>
</file>

<file path=ppt/tags/tag3.xml><?xml version="1.0" encoding="utf-8"?>
<p:tagLst xmlns:p="http://schemas.openxmlformats.org/presentationml/2006/main">
  <p:tag name="THINKCELLSHAPEDONOTDELETE" val="thinkcellActiveDocDoNotDelete"/>
</p:tagLst>
</file>

<file path=ppt/tags/tag30.xml><?xml version="1.0" encoding="utf-8"?>
<p:tagLst xmlns:p="http://schemas.openxmlformats.org/presentationml/2006/main">
  <p:tag name="THINKCELLSHAPEDONOTDELETE" val="thinkcellActiveDocDoNotDelete"/>
</p:tagLst>
</file>

<file path=ppt/tags/tag31.xml><?xml version="1.0" encoding="utf-8"?>
<p:tagLst xmlns:p="http://schemas.openxmlformats.org/presentationml/2006/main">
  <p:tag name="THINKCELLSHAPEDONOTDELETE" val="thinkcellActiveDocDoNotDelete"/>
</p:tagLst>
</file>

<file path=ppt/tags/tag32.xml><?xml version="1.0" encoding="utf-8"?>
<p:tagLst xmlns:p="http://schemas.openxmlformats.org/presentationml/2006/main">
  <p:tag name="THINKCELLSHAPEDONOTDELETE" val="thinkcellActiveDocDoNotDelete"/>
</p:tagLst>
</file>

<file path=ppt/tags/tag33.xml><?xml version="1.0" encoding="utf-8"?>
<p:tagLst xmlns:p="http://schemas.openxmlformats.org/presentationml/2006/main">
  <p:tag name="THINKCELLSHAPEDONOTDELETE" val="thinkcellActiveDocDoNotDelete"/>
</p:tagLst>
</file>

<file path=ppt/tags/tag34.xml><?xml version="1.0" encoding="utf-8"?>
<p:tagLst xmlns:p="http://schemas.openxmlformats.org/presentationml/2006/main">
  <p:tag name="THINKCELLSHAPEDONOTDELETE" val="thinkcellActiveDocDoNotDelete"/>
</p:tagLst>
</file>

<file path=ppt/tags/tag35.xml><?xml version="1.0" encoding="utf-8"?>
<p:tagLst xmlns:p="http://schemas.openxmlformats.org/presentationml/2006/main">
  <p:tag name="THINKCELLSHAPEDONOTDELETE" val="thinkcellActiveDocDoNotDelete"/>
</p:tagLst>
</file>

<file path=ppt/tags/tag36.xml><?xml version="1.0" encoding="utf-8"?>
<p:tagLst xmlns:p="http://schemas.openxmlformats.org/presentationml/2006/main">
  <p:tag name="THINKCELLSHAPEDONOTDELETE" val="thinkcellActiveDocDoNotDelete"/>
</p:tagLst>
</file>

<file path=ppt/tags/tag37.xml><?xml version="1.0" encoding="utf-8"?>
<p:tagLst xmlns:p="http://schemas.openxmlformats.org/presentationml/2006/main">
  <p:tag name="THINKCELLSHAPEDONOTDELETE" val="thinkcellActiveDocDoNotDelete"/>
</p:tagLst>
</file>

<file path=ppt/tags/tag38.xml><?xml version="1.0" encoding="utf-8"?>
<p:tagLst xmlns:p="http://schemas.openxmlformats.org/presentationml/2006/main">
  <p:tag name="THINKCELLSHAPEDONOTDELETE" val="thinkcellActiveDocDoNotDelete"/>
</p:tagLst>
</file>

<file path=ppt/tags/tag39.xml><?xml version="1.0" encoding="utf-8"?>
<p:tagLst xmlns:p="http://schemas.openxmlformats.org/presentationml/2006/main">
  <p:tag name="THINKCELLSHAPEDONOTDELETE" val="thinkcellActiveDocDoNotDelete"/>
</p:tagLst>
</file>

<file path=ppt/tags/tag4.xml><?xml version="1.0" encoding="utf-8"?>
<p:tagLst xmlns:p="http://schemas.openxmlformats.org/presentationml/2006/main">
  <p:tag name="THINKCELLSHAPEDONOTDELETE" val="thinkcellActiveDocDoNotDelete"/>
</p:tagLst>
</file>

<file path=ppt/tags/tag40.xml><?xml version="1.0" encoding="utf-8"?>
<p:tagLst xmlns:p="http://schemas.openxmlformats.org/presentationml/2006/main">
  <p:tag name="THINKCELLSHAPEDONOTDELETE" val="thinkcellActiveDocDoNotDelete"/>
</p:tagLst>
</file>

<file path=ppt/tags/tag41.xml><?xml version="1.0" encoding="utf-8"?>
<p:tagLst xmlns:p="http://schemas.openxmlformats.org/presentationml/2006/main">
  <p:tag name="THINKCELLSHAPEDONOTDELETE" val="thinkcellActiveDocDoNotDelete"/>
</p:tagLst>
</file>

<file path=ppt/tags/tag42.xml><?xml version="1.0" encoding="utf-8"?>
<p:tagLst xmlns:p="http://schemas.openxmlformats.org/presentationml/2006/main">
  <p:tag name="THINKCELLSHAPEDONOTDELETE" val="thinkcellActiveDocDoNotDelete"/>
</p:tagLst>
</file>

<file path=ppt/tags/tag43.xml><?xml version="1.0" encoding="utf-8"?>
<p:tagLst xmlns:p="http://schemas.openxmlformats.org/presentationml/2006/main">
  <p:tag name="THINKCELLUNDODONOTDELETE" val="0"/>
  <p:tag name="commondata" val="eyJoZGlkIjoiMGVlMDBlY2U5OGRiY2RiZDkwMWUwYTBjMmYwMTUxZWMifQ=="/>
</p:tagLst>
</file>

<file path=ppt/tags/tag5.xml><?xml version="1.0" encoding="utf-8"?>
<p:tagLst xmlns:p="http://schemas.openxmlformats.org/presentationml/2006/main">
  <p:tag name="THINKCELLSHAPEDONOTDELETE" val="thinkcellActiveDocDoNotDelete"/>
</p:tagLst>
</file>

<file path=ppt/tags/tag6.xml><?xml version="1.0" encoding="utf-8"?>
<p:tagLst xmlns:p="http://schemas.openxmlformats.org/presentationml/2006/main">
  <p:tag name="ISLIDE.ICON" val="#32388;#24883;"/>
</p:tagLst>
</file>

<file path=ppt/tags/tag7.xml><?xml version="1.0" encoding="utf-8"?>
<p:tagLst xmlns:p="http://schemas.openxmlformats.org/presentationml/2006/main">
  <p:tag name="THINKCELLSHAPEDONOTDELETE" val="thinkcellActiveDocDoNotDelete"/>
</p:tagLst>
</file>

<file path=ppt/tags/tag8.xml><?xml version="1.0" encoding="utf-8"?>
<p:tagLst xmlns:p="http://schemas.openxmlformats.org/presentationml/2006/main">
  <p:tag name="THINKCELLSHAPEDONOTDELETE" val="thinkcellActiveDocDoNotDelete"/>
</p:tagLst>
</file>

<file path=ppt/tags/tag9.xml><?xml version="1.0" encoding="utf-8"?>
<p:tagLst xmlns:p="http://schemas.openxmlformats.org/presentationml/2006/main">
  <p:tag name="THINKCELLSHAPEDONOTDELETE" val="pw.MhnMXP8Ei65OWdFGcpow"/>
</p:tagLst>
</file>

<file path=ppt/theme/theme1.xml><?xml version="1.0" encoding="utf-8"?>
<a:theme xmlns:a="http://schemas.openxmlformats.org/drawingml/2006/main" name="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11562</Words>
  <Application>WPS 演示</Application>
  <PresentationFormat>宽屏</PresentationFormat>
  <Paragraphs>718</Paragraphs>
  <Slides>28</Slides>
  <Notes>26</Notes>
  <HiddenSlides>0</HiddenSlides>
  <MMClips>0</MMClips>
  <ScaleCrop>false</ScaleCrop>
  <HeadingPairs>
    <vt:vector size="8" baseType="variant">
      <vt:variant>
        <vt:lpstr>已用的字体</vt:lpstr>
      </vt:variant>
      <vt:variant>
        <vt:i4>17</vt:i4>
      </vt:variant>
      <vt:variant>
        <vt:lpstr>主题</vt:lpstr>
      </vt:variant>
      <vt:variant>
        <vt:i4>3</vt:i4>
      </vt:variant>
      <vt:variant>
        <vt:lpstr>嵌入 OLE 服务器</vt:lpstr>
      </vt:variant>
      <vt:variant>
        <vt:i4>27</vt:i4>
      </vt:variant>
      <vt:variant>
        <vt:lpstr>幻灯片标题</vt:lpstr>
      </vt:variant>
      <vt:variant>
        <vt:i4>28</vt:i4>
      </vt:variant>
    </vt:vector>
  </HeadingPairs>
  <TitlesOfParts>
    <vt:vector size="75" baseType="lpstr">
      <vt:lpstr>Arial</vt:lpstr>
      <vt:lpstr>宋体</vt:lpstr>
      <vt:lpstr>Wingdings</vt:lpstr>
      <vt:lpstr>微软雅黑</vt:lpstr>
      <vt:lpstr>经典圆体简</vt:lpstr>
      <vt:lpstr>Arial</vt:lpstr>
      <vt:lpstr>华文楷体</vt:lpstr>
      <vt:lpstr>华文仿宋</vt:lpstr>
      <vt:lpstr>Times  New Roman</vt:lpstr>
      <vt:lpstr>楷体</vt:lpstr>
      <vt:lpstr>Times New Roman</vt:lpstr>
      <vt:lpstr>Segoe Print</vt:lpstr>
      <vt:lpstr>等线</vt:lpstr>
      <vt:lpstr>Arial Unicode MS</vt:lpstr>
      <vt:lpstr>STIXGeneral-Bold</vt:lpstr>
      <vt:lpstr>Oxygen</vt:lpstr>
      <vt:lpstr>Calibri</vt:lpstr>
      <vt:lpstr>自定义设计方案</vt:lpstr>
      <vt:lpstr>1_自定义设计方案</vt:lpstr>
      <vt:lpstr>1_OfficePLUS</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PowerPoint 演示文稿</vt:lpstr>
      <vt:lpstr>PowerPoint 演示文稿</vt:lpstr>
      <vt:lpstr>战后全球经济体系的建立与发展 布雷顿森林体系</vt:lpstr>
      <vt:lpstr>PowerPoint 演示文稿</vt:lpstr>
      <vt:lpstr>PowerPoint 演示文稿</vt:lpstr>
      <vt:lpstr>战后全球经济体系的建立与发展 世界贸易组织(WTO)</vt:lpstr>
      <vt:lpstr>战后全球经济体系的建立与发展 2008年金融危机后调整</vt:lpstr>
      <vt:lpstr>战后全球经济体系的建立与发展 美国与发展中国家在全球经济中的作用(1/3)</vt:lpstr>
      <vt:lpstr>战后全球经济体系的建立与发展 美国与发展中国家在全球经济中的作用(2/3)</vt:lpstr>
      <vt:lpstr>战后全球经济体系的建立与发展 美国与发展中国家在全球经济中的作用(3/3)</vt:lpstr>
      <vt:lpstr>PowerPoint 演示文稿</vt:lpstr>
      <vt:lpstr>金融工程诞生的历史背景 何为金融工程</vt:lpstr>
      <vt:lpstr>金融工程诞生的历史背景 金融工程的诞生——从历史沿革角度探讨</vt:lpstr>
      <vt:lpstr>金融工程诞生的历史背景 金融工程的诞生——从历史沿革角度探讨</vt:lpstr>
      <vt:lpstr>金融工程诞生的历史背景 金融工程的诞生——从历史沿革角度探讨</vt:lpstr>
      <vt:lpstr>金融工程诞生的历史背景 金融工程的诞生——从科技进步角度探讨</vt:lpstr>
      <vt:lpstr>金融工程诞生的历史背景 金融工程的诞生——从现实角度探讨</vt:lpstr>
      <vt:lpstr>金融工程诞生的历史背景 总结</vt:lpstr>
      <vt:lpstr>PowerPoint 演示文稿</vt:lpstr>
      <vt:lpstr>金融工程课程体系的建立与变迁 国外金融工程课程体系的建立和变迁</vt:lpstr>
      <vt:lpstr>金融工程课程体系的建立与变迁 国内金融工程课程体系的建立和变迁</vt:lpstr>
      <vt:lpstr>金融工程课程体系的建立与变迁 共同的趋势和特点</vt:lpstr>
      <vt:lpstr>金融工程课程体系的建立与变迁 中国的金融工程课程体系发展背后的原因</vt:lpstr>
      <vt:lpstr>金融工程课程体系的建立与变迁 金融工程课程内容</vt:lpstr>
      <vt:lpstr>金融工程课程体系的建立与变迁 金融工程课程特点</vt:lpstr>
      <vt:lpstr>金融工程课程体系的建立与变迁 金融工程未来发展方向</vt:lpstr>
      <vt:lpstr>金融工程课程体系的建立与变迁 金融工程未来发展方向</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#我给母校送模板#</dc:title>
  <dc:creator>田 振宇</dc:creator>
  <cp:keywords>51PPT模板网</cp:keywords>
  <cp:lastModifiedBy>龙翔天驱</cp:lastModifiedBy>
  <cp:revision>294</cp:revision>
  <dcterms:created xsi:type="dcterms:W3CDTF">2023-10-05T07:43:00Z</dcterms:created>
  <dcterms:modified xsi:type="dcterms:W3CDTF">2024-09-07T17:10:41Z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2019-04-13T09:21:34.3521271Z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8ba33e4d-f70c-4f8a-80c4-7b79b430a7ab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1511BD9867A4837420691E65BB91DB67</vt:lpwstr>
  </property>
  <property fmtid="{D5CDD505-2E9C-101B-9397-08002B2CF9AE}" pid="12" name="KSOProductBuildVer">
    <vt:lpwstr>2052-12.1.0.17827</vt:lpwstr>
  </property>
</Properties>
</file>